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openxmlformats.org/officeDocument/2006/relationships/custom-properties" Target="/docProps/custom.xml" Id="Raa055ec862b94b98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9" r:id="rId3"/>
    <p:sldId id="319" r:id="rId4"/>
    <p:sldId id="322" r:id="rId5"/>
    <p:sldId id="311" r:id="rId6"/>
    <p:sldId id="314" r:id="rId7"/>
    <p:sldId id="292" r:id="rId8"/>
    <p:sldId id="285" r:id="rId9"/>
    <p:sldId id="321" r:id="rId10"/>
    <p:sldId id="323" r:id="rId11"/>
    <p:sldId id="324" r:id="rId12"/>
    <p:sldId id="327" r:id="rId13"/>
    <p:sldId id="286" r:id="rId14"/>
    <p:sldId id="287" r:id="rId15"/>
    <p:sldId id="289" r:id="rId16"/>
    <p:sldId id="290" r:id="rId17"/>
    <p:sldId id="291" r:id="rId18"/>
    <p:sldId id="293" r:id="rId19"/>
    <p:sldId id="312" r:id="rId20"/>
    <p:sldId id="294" r:id="rId21"/>
    <p:sldId id="296" r:id="rId22"/>
    <p:sldId id="310" r:id="rId23"/>
    <p:sldId id="315" r:id="rId24"/>
    <p:sldId id="313" r:id="rId25"/>
    <p:sldId id="299" r:id="rId26"/>
    <p:sldId id="316" r:id="rId27"/>
    <p:sldId id="301" r:id="rId28"/>
    <p:sldId id="300" r:id="rId29"/>
    <p:sldId id="302" r:id="rId30"/>
    <p:sldId id="317" r:id="rId31"/>
    <p:sldId id="318" r:id="rId32"/>
    <p:sldId id="307" r:id="rId33"/>
    <p:sldId id="303" r:id="rId34"/>
    <p:sldId id="304" r:id="rId35"/>
    <p:sldId id="308" r:id="rId36"/>
    <p:sldId id="309" r:id="rId37"/>
    <p:sldId id="258" r:id="rId38"/>
  </p:sldIdLst>
  <p:sldSz cx="10687050" cy="601186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4" userDrawn="1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10602"/>
    <a:srgbClr val="2932E1"/>
    <a:srgbClr val="67000C"/>
    <a:srgbClr val="C1161B"/>
    <a:srgbClr val="D92523"/>
    <a:srgbClr val="FB6D4D"/>
    <a:srgbClr val="FC8463"/>
    <a:srgbClr val="FC9576"/>
    <a:srgbClr val="FCB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5" autoAdjust="0"/>
    <p:restoredTop sz="94424" autoAdjust="0"/>
  </p:normalViewPr>
  <p:slideViewPr>
    <p:cSldViewPr>
      <p:cViewPr varScale="1">
        <p:scale>
          <a:sx n="125" d="100"/>
          <a:sy n="125" d="100"/>
        </p:scale>
        <p:origin x="276" y="84"/>
      </p:cViewPr>
      <p:guideLst>
        <p:guide orient="horz" pos="1894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4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UTOMATED%20DRIVING%20TEST%20AND%20CRITERION\01-PROJECT%20MANAGEMENT\02.ADS&#22330;&#26223;&#24211;&#38382;&#39064;&#36319;&#36394;\02.ADS&#36793;&#30028;&#27979;&#35797;&#38382;&#39064;&#29366;&#24577;&#36319;&#36394;-2019.12.15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[02.ADS边界测试问题状态跟踪-2019.12.15.xls]统计图!数据透视表1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/>
              <a:t>ADS</a:t>
            </a:r>
            <a:r>
              <a:rPr lang="zh-CN"/>
              <a:t>边界测试</a:t>
            </a:r>
            <a:r>
              <a:rPr lang="en-US"/>
              <a:t>Open</a:t>
            </a:r>
            <a:r>
              <a:rPr lang="zh-CN"/>
              <a:t>问题分布</a:t>
            </a:r>
          </a:p>
        </c:rich>
      </c:tx>
      <c:overlay val="0"/>
      <c:spPr>
        <a:noFill/>
        <a:ln w="25400">
          <a:noFill/>
        </a:ln>
      </c:spPr>
    </c:title>
    <c:autoTitleDeleted val="0"/>
    <c:pivotFmts>
      <c:pivotFmt>
        <c:idx val="0"/>
        <c:spPr>
          <a:solidFill>
            <a:schemeClr val="bg1">
              <a:lumMod val="50000"/>
            </a:schemeClr>
          </a:solidFill>
          <a:ln>
            <a:noFill/>
          </a:ln>
        </c:spPr>
        <c:marker>
          <c:symbol val="none"/>
        </c:marker>
        <c:dLbl>
          <c:idx val="0"/>
          <c:spPr>
            <a:noFill/>
            <a:ln w="25400">
              <a:noFill/>
            </a:ln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C00000"/>
          </a:solidFill>
        </c:spPr>
        <c:marker>
          <c:symbol val="none"/>
        </c:marker>
        <c:dLbl>
          <c:idx val="0"/>
          <c:spPr>
            <a:noFill/>
            <a:ln w="25400">
              <a:noFill/>
            </a:ln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1">
              <a:lumMod val="50000"/>
            </a:schemeClr>
          </a:solidFill>
          <a:ln>
            <a:noFill/>
          </a:ln>
        </c:spPr>
        <c:marker>
          <c:symbol val="none"/>
        </c:marker>
        <c:dLbl>
          <c:idx val="0"/>
          <c:spPr>
            <a:noFill/>
            <a:ln w="25400">
              <a:noFill/>
            </a:ln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C00000"/>
          </a:solidFill>
        </c:spPr>
        <c:marker>
          <c:symbol val="none"/>
        </c:marker>
        <c:dLbl>
          <c:idx val="0"/>
          <c:spPr>
            <a:noFill/>
            <a:ln w="25400">
              <a:noFill/>
            </a:ln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bg1">
              <a:lumMod val="50000"/>
            </a:schemeClr>
          </a:solidFill>
          <a:ln>
            <a:noFill/>
          </a:ln>
        </c:spPr>
        <c:marker>
          <c:symbol val="none"/>
        </c:marker>
        <c:dLbl>
          <c:idx val="0"/>
          <c:spPr>
            <a:noFill/>
            <a:ln w="25400">
              <a:noFill/>
            </a:ln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C00000"/>
          </a:solidFill>
        </c:spPr>
        <c:marker>
          <c:symbol val="none"/>
        </c:marker>
        <c:dLbl>
          <c:idx val="0"/>
          <c:spPr>
            <a:noFill/>
            <a:ln w="25400">
              <a:noFill/>
            </a:ln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统计图!$B$4:$B$5</c:f>
              <c:strCache>
                <c:ptCount val="1"/>
                <c:pt idx="0">
                  <c:v>closed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统计图!$A$6:$A$21</c:f>
              <c:strCache>
                <c:ptCount val="15"/>
                <c:pt idx="0">
                  <c:v>十字路口</c:v>
                </c:pt>
                <c:pt idx="1">
                  <c:v>站点接驳</c:v>
                </c:pt>
                <c:pt idx="2">
                  <c:v>汇入车流</c:v>
                </c:pt>
                <c:pt idx="3">
                  <c:v>NUDGE</c:v>
                </c:pt>
                <c:pt idx="4">
                  <c:v>变换车道</c:v>
                </c:pt>
                <c:pt idx="5">
                  <c:v>切入切出</c:v>
                </c:pt>
                <c:pt idx="6">
                  <c:v>遵守交通信号灯</c:v>
                </c:pt>
                <c:pt idx="7">
                  <c:v>掉头行驶</c:v>
                </c:pt>
                <c:pt idx="8">
                  <c:v>通过主辅路</c:v>
                </c:pt>
                <c:pt idx="9">
                  <c:v>相邻车道</c:v>
                </c:pt>
                <c:pt idx="10">
                  <c:v>直路/弯道行驶</c:v>
                </c:pt>
                <c:pt idx="11">
                  <c:v>危险行驶</c:v>
                </c:pt>
                <c:pt idx="12">
                  <c:v>跟随行驶</c:v>
                </c:pt>
                <c:pt idx="13">
                  <c:v>通过人行横道</c:v>
                </c:pt>
                <c:pt idx="14">
                  <c:v>通过环岛</c:v>
                </c:pt>
              </c:strCache>
            </c:strRef>
          </c:cat>
          <c:val>
            <c:numRef>
              <c:f>统计图!$B$6:$B$21</c:f>
              <c:numCache>
                <c:formatCode>General</c:formatCode>
                <c:ptCount val="15"/>
                <c:pt idx="0">
                  <c:v>31</c:v>
                </c:pt>
                <c:pt idx="1">
                  <c:v>24</c:v>
                </c:pt>
                <c:pt idx="2">
                  <c:v>9</c:v>
                </c:pt>
                <c:pt idx="3">
                  <c:v>13</c:v>
                </c:pt>
                <c:pt idx="4">
                  <c:v>12</c:v>
                </c:pt>
                <c:pt idx="5">
                  <c:v>8</c:v>
                </c:pt>
                <c:pt idx="6">
                  <c:v>13</c:v>
                </c:pt>
                <c:pt idx="7">
                  <c:v>5</c:v>
                </c:pt>
                <c:pt idx="8">
                  <c:v>5</c:v>
                </c:pt>
                <c:pt idx="9">
                  <c:v>3</c:v>
                </c:pt>
                <c:pt idx="10">
                  <c:v>2</c:v>
                </c:pt>
                <c:pt idx="11">
                  <c:v>1</c:v>
                </c:pt>
                <c:pt idx="12">
                  <c:v>1</c:v>
                </c:pt>
                <c:pt idx="1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0D3-4BFF-8199-44BFBA09BD09}"/>
            </c:ext>
          </c:extLst>
        </c:ser>
        <c:ser>
          <c:idx val="1"/>
          <c:order val="1"/>
          <c:tx>
            <c:strRef>
              <c:f>统计图!$C$4:$C$5</c:f>
              <c:strCache>
                <c:ptCount val="1"/>
                <c:pt idx="0">
                  <c:v>open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统计图!$A$6:$A$21</c:f>
              <c:strCache>
                <c:ptCount val="15"/>
                <c:pt idx="0">
                  <c:v>十字路口</c:v>
                </c:pt>
                <c:pt idx="1">
                  <c:v>站点接驳</c:v>
                </c:pt>
                <c:pt idx="2">
                  <c:v>汇入车流</c:v>
                </c:pt>
                <c:pt idx="3">
                  <c:v>NUDGE</c:v>
                </c:pt>
                <c:pt idx="4">
                  <c:v>变换车道</c:v>
                </c:pt>
                <c:pt idx="5">
                  <c:v>切入切出</c:v>
                </c:pt>
                <c:pt idx="6">
                  <c:v>遵守交通信号灯</c:v>
                </c:pt>
                <c:pt idx="7">
                  <c:v>掉头行驶</c:v>
                </c:pt>
                <c:pt idx="8">
                  <c:v>通过主辅路</c:v>
                </c:pt>
                <c:pt idx="9">
                  <c:v>相邻车道</c:v>
                </c:pt>
                <c:pt idx="10">
                  <c:v>直路/弯道行驶</c:v>
                </c:pt>
                <c:pt idx="11">
                  <c:v>危险行驶</c:v>
                </c:pt>
                <c:pt idx="12">
                  <c:v>跟随行驶</c:v>
                </c:pt>
                <c:pt idx="13">
                  <c:v>通过人行横道</c:v>
                </c:pt>
                <c:pt idx="14">
                  <c:v>通过环岛</c:v>
                </c:pt>
              </c:strCache>
            </c:strRef>
          </c:cat>
          <c:val>
            <c:numRef>
              <c:f>统计图!$C$6:$C$21</c:f>
              <c:numCache>
                <c:formatCode>General</c:formatCode>
                <c:ptCount val="15"/>
                <c:pt idx="0">
                  <c:v>21</c:v>
                </c:pt>
                <c:pt idx="1">
                  <c:v>10</c:v>
                </c:pt>
                <c:pt idx="2">
                  <c:v>8</c:v>
                </c:pt>
                <c:pt idx="3">
                  <c:v>4</c:v>
                </c:pt>
                <c:pt idx="4">
                  <c:v>4</c:v>
                </c:pt>
                <c:pt idx="5">
                  <c:v>5</c:v>
                </c:pt>
                <c:pt idx="7">
                  <c:v>3</c:v>
                </c:pt>
                <c:pt idx="8">
                  <c:v>2</c:v>
                </c:pt>
                <c:pt idx="10">
                  <c:v>1</c:v>
                </c:pt>
                <c:pt idx="1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0D3-4BFF-8199-44BFBA09B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83270144"/>
        <c:axId val="183270704"/>
      </c:barChart>
      <c:catAx>
        <c:axId val="18327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83270704"/>
        <c:crosses val="autoZero"/>
        <c:auto val="0"/>
        <c:lblAlgn val="ctr"/>
        <c:lblOffset val="100"/>
        <c:noMultiLvlLbl val="0"/>
      </c:catAx>
      <c:valAx>
        <c:axId val="183270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8327014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586497-61B7-44E1-91B9-F824944572A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42BB80F-CD73-491E-BB40-F59DF37B7DB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功能测试与修复验证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F929EB-431E-44CD-8899-B403DFF7A4A1}" type="parTrans" cxnId="{71F7CF96-9BB2-4484-B92A-7EA13C1FF2C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84BCDD-73F1-46EE-A707-03186FEFB2A5}" type="sibTrans" cxnId="{71F7CF96-9BB2-4484-B92A-7EA13C1FF2C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CD3F9C-EE92-4965-A46F-0A12EFBDA0E8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回归测试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288A12-87F9-4C4E-8496-DE6B62299A4A}" type="parTrans" cxnId="{65B84FED-5938-4FC8-B232-2E386D51775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4E0FE5-A3FB-4C1D-B6EE-DC23FB6B4999}" type="sibTrans" cxnId="{65B84FED-5938-4FC8-B232-2E386D51775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DAC414-284A-4CAE-A449-77D8B667044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宏观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微观评估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22A220-DACB-4432-8091-AACE4420B50C}" type="parTrans" cxnId="{9CBC0873-DADC-48FA-AE63-526971A9CB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D50602-2612-45F1-AAED-436C90F43DA7}" type="sibTrans" cxnId="{9CBC0873-DADC-48FA-AE63-526971A9CB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010B59-8A96-469B-804F-AB2BDEABA3A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能力边界评估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6E0C54-897E-46D7-876C-F9DA04040933}" type="parTrans" cxnId="{FBAE1A47-9569-41FE-9FBE-49DC2E65D06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AE5E13-FD79-4F50-B220-3B2606D398E4}" type="sibTrans" cxnId="{FBAE1A47-9569-41FE-9FBE-49DC2E65D06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705BE9-8A46-4108-B8FD-0636788EBA07}" type="pres">
      <dgm:prSet presAssocID="{0A586497-61B7-44E1-91B9-F824944572A9}" presName="CompostProcess" presStyleCnt="0">
        <dgm:presLayoutVars>
          <dgm:dir/>
          <dgm:resizeHandles val="exact"/>
        </dgm:presLayoutVars>
      </dgm:prSet>
      <dgm:spPr/>
    </dgm:pt>
    <dgm:pt modelId="{64B87664-A9B0-4B0F-B3E0-0C87C799D0A3}" type="pres">
      <dgm:prSet presAssocID="{0A586497-61B7-44E1-91B9-F824944572A9}" presName="arrow" presStyleLbl="bgShp" presStyleIdx="0" presStyleCnt="1"/>
      <dgm:spPr/>
    </dgm:pt>
    <dgm:pt modelId="{B05A7685-9091-429F-8071-D8340166FF43}" type="pres">
      <dgm:prSet presAssocID="{0A586497-61B7-44E1-91B9-F824944572A9}" presName="linearProcess" presStyleCnt="0"/>
      <dgm:spPr/>
    </dgm:pt>
    <dgm:pt modelId="{D8762C75-6354-4D49-80C5-B47345DE2F13}" type="pres">
      <dgm:prSet presAssocID="{042BB80F-CD73-491E-BB40-F59DF37B7DB4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CD4D39-2018-4EEC-AFC6-0184629A1D25}" type="pres">
      <dgm:prSet presAssocID="{E884BCDD-73F1-46EE-A707-03186FEFB2A5}" presName="sibTrans" presStyleCnt="0"/>
      <dgm:spPr/>
    </dgm:pt>
    <dgm:pt modelId="{3A7A5952-33DD-4A73-A39F-E5FD602BD245}" type="pres">
      <dgm:prSet presAssocID="{86CD3F9C-EE92-4965-A46F-0A12EFBDA0E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2D49DA-8F51-4768-9522-F568AFF950B1}" type="pres">
      <dgm:prSet presAssocID="{7F4E0FE5-A3FB-4C1D-B6EE-DC23FB6B4999}" presName="sibTrans" presStyleCnt="0"/>
      <dgm:spPr/>
    </dgm:pt>
    <dgm:pt modelId="{B499E2CA-C9D1-4781-AE05-523C34052F00}" type="pres">
      <dgm:prSet presAssocID="{C7DAC414-284A-4CAE-A449-77D8B667044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274FD3-F06D-4654-8121-3943D7DA2A5F}" type="pres">
      <dgm:prSet presAssocID="{E2D50602-2612-45F1-AAED-436C90F43DA7}" presName="sibTrans" presStyleCnt="0"/>
      <dgm:spPr/>
    </dgm:pt>
    <dgm:pt modelId="{79150E82-7233-4B60-9C92-E096A922A277}" type="pres">
      <dgm:prSet presAssocID="{25010B59-8A96-469B-804F-AB2BDEABA3A7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5B84FED-5938-4FC8-B232-2E386D51775F}" srcId="{0A586497-61B7-44E1-91B9-F824944572A9}" destId="{86CD3F9C-EE92-4965-A46F-0A12EFBDA0E8}" srcOrd="1" destOrd="0" parTransId="{4B288A12-87F9-4C4E-8496-DE6B62299A4A}" sibTransId="{7F4E0FE5-A3FB-4C1D-B6EE-DC23FB6B4999}"/>
    <dgm:cxn modelId="{963D4879-D193-4E95-9DA8-AF177E671F2E}" type="presOf" srcId="{86CD3F9C-EE92-4965-A46F-0A12EFBDA0E8}" destId="{3A7A5952-33DD-4A73-A39F-E5FD602BD245}" srcOrd="0" destOrd="0" presId="urn:microsoft.com/office/officeart/2005/8/layout/hProcess9"/>
    <dgm:cxn modelId="{F28FB567-26D3-41F7-87CA-F882E2CBE965}" type="presOf" srcId="{C7DAC414-284A-4CAE-A449-77D8B6670444}" destId="{B499E2CA-C9D1-4781-AE05-523C34052F00}" srcOrd="0" destOrd="0" presId="urn:microsoft.com/office/officeart/2005/8/layout/hProcess9"/>
    <dgm:cxn modelId="{9CBC0873-DADC-48FA-AE63-526971A9CBA6}" srcId="{0A586497-61B7-44E1-91B9-F824944572A9}" destId="{C7DAC414-284A-4CAE-A449-77D8B6670444}" srcOrd="2" destOrd="0" parTransId="{9622A220-DACB-4432-8091-AACE4420B50C}" sibTransId="{E2D50602-2612-45F1-AAED-436C90F43DA7}"/>
    <dgm:cxn modelId="{FBAE1A47-9569-41FE-9FBE-49DC2E65D06C}" srcId="{0A586497-61B7-44E1-91B9-F824944572A9}" destId="{25010B59-8A96-469B-804F-AB2BDEABA3A7}" srcOrd="3" destOrd="0" parTransId="{AE6E0C54-897E-46D7-876C-F9DA04040933}" sibTransId="{13AE5E13-FD79-4F50-B220-3B2606D398E4}"/>
    <dgm:cxn modelId="{E5CC4049-4712-498E-AC23-2E47CDD68B25}" type="presOf" srcId="{042BB80F-CD73-491E-BB40-F59DF37B7DB4}" destId="{D8762C75-6354-4D49-80C5-B47345DE2F13}" srcOrd="0" destOrd="0" presId="urn:microsoft.com/office/officeart/2005/8/layout/hProcess9"/>
    <dgm:cxn modelId="{DE5EC669-845A-4E7E-B359-DE3FA019BCA7}" type="presOf" srcId="{0A586497-61B7-44E1-91B9-F824944572A9}" destId="{B3705BE9-8A46-4108-B8FD-0636788EBA07}" srcOrd="0" destOrd="0" presId="urn:microsoft.com/office/officeart/2005/8/layout/hProcess9"/>
    <dgm:cxn modelId="{57C2DFCC-DD06-4881-80E3-F6352D1B6147}" type="presOf" srcId="{25010B59-8A96-469B-804F-AB2BDEABA3A7}" destId="{79150E82-7233-4B60-9C92-E096A922A277}" srcOrd="0" destOrd="0" presId="urn:microsoft.com/office/officeart/2005/8/layout/hProcess9"/>
    <dgm:cxn modelId="{71F7CF96-9BB2-4484-B92A-7EA13C1FF2C8}" srcId="{0A586497-61B7-44E1-91B9-F824944572A9}" destId="{042BB80F-CD73-491E-BB40-F59DF37B7DB4}" srcOrd="0" destOrd="0" parTransId="{D6F929EB-431E-44CD-8899-B403DFF7A4A1}" sibTransId="{E884BCDD-73F1-46EE-A707-03186FEFB2A5}"/>
    <dgm:cxn modelId="{62BE05FE-DE1C-4411-8F3B-A2A5264FC533}" type="presParOf" srcId="{B3705BE9-8A46-4108-B8FD-0636788EBA07}" destId="{64B87664-A9B0-4B0F-B3E0-0C87C799D0A3}" srcOrd="0" destOrd="0" presId="urn:microsoft.com/office/officeart/2005/8/layout/hProcess9"/>
    <dgm:cxn modelId="{E8A129DD-F196-40D4-A92F-5FB7C4D44FD9}" type="presParOf" srcId="{B3705BE9-8A46-4108-B8FD-0636788EBA07}" destId="{B05A7685-9091-429F-8071-D8340166FF43}" srcOrd="1" destOrd="0" presId="urn:microsoft.com/office/officeart/2005/8/layout/hProcess9"/>
    <dgm:cxn modelId="{77F28BF8-AA02-4002-AF94-542109B0D7C2}" type="presParOf" srcId="{B05A7685-9091-429F-8071-D8340166FF43}" destId="{D8762C75-6354-4D49-80C5-B47345DE2F13}" srcOrd="0" destOrd="0" presId="urn:microsoft.com/office/officeart/2005/8/layout/hProcess9"/>
    <dgm:cxn modelId="{16BD5D7A-0913-4672-AAB3-E6E15AF3DA68}" type="presParOf" srcId="{B05A7685-9091-429F-8071-D8340166FF43}" destId="{A3CD4D39-2018-4EEC-AFC6-0184629A1D25}" srcOrd="1" destOrd="0" presId="urn:microsoft.com/office/officeart/2005/8/layout/hProcess9"/>
    <dgm:cxn modelId="{4760DF01-184D-47C3-9B42-86504E7DA188}" type="presParOf" srcId="{B05A7685-9091-429F-8071-D8340166FF43}" destId="{3A7A5952-33DD-4A73-A39F-E5FD602BD245}" srcOrd="2" destOrd="0" presId="urn:microsoft.com/office/officeart/2005/8/layout/hProcess9"/>
    <dgm:cxn modelId="{4F1B25F9-BCA5-4C4C-B106-415138715721}" type="presParOf" srcId="{B05A7685-9091-429F-8071-D8340166FF43}" destId="{542D49DA-8F51-4768-9522-F568AFF950B1}" srcOrd="3" destOrd="0" presId="urn:microsoft.com/office/officeart/2005/8/layout/hProcess9"/>
    <dgm:cxn modelId="{B884C764-80E1-4EA1-A3B4-B412E11CA11E}" type="presParOf" srcId="{B05A7685-9091-429F-8071-D8340166FF43}" destId="{B499E2CA-C9D1-4781-AE05-523C34052F00}" srcOrd="4" destOrd="0" presId="urn:microsoft.com/office/officeart/2005/8/layout/hProcess9"/>
    <dgm:cxn modelId="{87890EBB-E703-4B1C-AF25-F8E147676EB5}" type="presParOf" srcId="{B05A7685-9091-429F-8071-D8340166FF43}" destId="{3C274FD3-F06D-4654-8121-3943D7DA2A5F}" srcOrd="5" destOrd="0" presId="urn:microsoft.com/office/officeart/2005/8/layout/hProcess9"/>
    <dgm:cxn modelId="{61C61DD1-EA8B-49A4-88C5-AEFF15C6327C}" type="presParOf" srcId="{B05A7685-9091-429F-8071-D8340166FF43}" destId="{79150E82-7233-4B60-9C92-E096A922A27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C7EC3-2ACD-4496-BA7C-C01CC2BA2E1D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EF681A9B-B160-404B-832E-0C2E6BA23DF6}">
      <dgm:prSet phldrT="[文本]" custT="1"/>
      <dgm:spPr/>
      <dgm:t>
        <a:bodyPr/>
        <a:lstStyle/>
        <a:p>
          <a:r>
            <a:rPr lang="zh-CN" altLang="en-US" sz="15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标准法规场景集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65ABC4-2DD4-41ED-A956-7BED4EF2D231}" type="parTrans" cxnId="{DB040367-2805-4C15-8C1C-11E1BF986C64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9CA9D1-31F6-4FCC-A557-CD1B8DC4B9F8}" type="sibTrans" cxnId="{DB040367-2805-4C15-8C1C-11E1BF986C64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CDEE21-D50E-4AD6-97BE-5499AB9B0462}">
      <dgm:prSet phldrT="[文本]" custT="1"/>
      <dgm:spPr/>
      <dgm:t>
        <a:bodyPr/>
        <a:lstStyle/>
        <a:p>
          <a:r>
            <a:rPr lang="zh-CN" altLang="en-US" sz="15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危险工况场景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54FF22-0B68-4BF4-9AD5-F89847E197D2}" type="parTrans" cxnId="{8DF5818D-8150-4B4C-95F8-678F3B10E6FC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9F92B0-2063-4C88-8FCF-95701707134A}" type="sibTrans" cxnId="{8DF5818D-8150-4B4C-95F8-678F3B10E6FC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E7AB2B-BC56-4D5A-8D21-0A819D3B3343}">
      <dgm:prSet phldrT="[文本]" custT="1"/>
      <dgm:spPr/>
      <dgm:t>
        <a:bodyPr/>
        <a:lstStyle/>
        <a:p>
          <a:r>
            <a:rPr lang="zh-CN" altLang="en-US" sz="15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自然工况驾驶场景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BBBDE0-0075-41EF-91F7-E1C37D86A5D1}" type="parTrans" cxnId="{9C4DB5E6-A475-4B4E-AE76-85721B8EBCE5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822621-5579-48F7-ADBC-9FD57A06C41F}" type="sibTrans" cxnId="{9C4DB5E6-A475-4B4E-AE76-85721B8EBCE5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FDBE08-AC8F-419F-A6A7-F3EA2B2EE480}">
      <dgm:prSet phldrT="[文本]" custT="1"/>
      <dgm:spPr/>
      <dgm:t>
        <a:bodyPr/>
        <a:lstStyle/>
        <a:p>
          <a:r>
            <a:rPr lang="zh-CN" altLang="en-US" sz="15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参数重组场景集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FEAE28-DFBE-42B7-AB62-AF1C2C85B455}" type="parTrans" cxnId="{0095216B-AF95-485A-B288-B90B5464E33F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596FEA-1802-47EB-A39E-3E90F9102CF9}" type="sibTrans" cxnId="{0095216B-AF95-485A-B288-B90B5464E33F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ECF2EA-907F-4953-A812-5181971F0BD9}" type="pres">
      <dgm:prSet presAssocID="{972C7EC3-2ACD-4496-BA7C-C01CC2BA2E1D}" presName="Name0" presStyleCnt="0">
        <dgm:presLayoutVars>
          <dgm:dir/>
          <dgm:animLvl val="lvl"/>
          <dgm:resizeHandles val="exact"/>
        </dgm:presLayoutVars>
      </dgm:prSet>
      <dgm:spPr/>
    </dgm:pt>
    <dgm:pt modelId="{8DD0444B-7738-4315-8390-9E3AEAF76700}" type="pres">
      <dgm:prSet presAssocID="{EF681A9B-B160-404B-832E-0C2E6BA23DF6}" presName="Name8" presStyleCnt="0"/>
      <dgm:spPr/>
    </dgm:pt>
    <dgm:pt modelId="{A16EAA34-A06C-47B9-AAC1-476AF61F89C7}" type="pres">
      <dgm:prSet presAssocID="{EF681A9B-B160-404B-832E-0C2E6BA23DF6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21E56F-03BC-46AE-82CD-E88190409439}" type="pres">
      <dgm:prSet presAssocID="{EF681A9B-B160-404B-832E-0C2E6BA23DF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E95237-043A-48A9-A2D7-4C0B2EA55E00}" type="pres">
      <dgm:prSet presAssocID="{09CDEE21-D50E-4AD6-97BE-5499AB9B0462}" presName="Name8" presStyleCnt="0"/>
      <dgm:spPr/>
    </dgm:pt>
    <dgm:pt modelId="{9E9CDA58-84D3-4DE6-A851-522540172558}" type="pres">
      <dgm:prSet presAssocID="{09CDEE21-D50E-4AD6-97BE-5499AB9B0462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914481-7A92-4A95-B8CB-0466071E42F6}" type="pres">
      <dgm:prSet presAssocID="{09CDEE21-D50E-4AD6-97BE-5499AB9B046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BA86FC-38C9-40F6-99C6-ABA2C5EC58E2}" type="pres">
      <dgm:prSet presAssocID="{A4E7AB2B-BC56-4D5A-8D21-0A819D3B3343}" presName="Name8" presStyleCnt="0"/>
      <dgm:spPr/>
    </dgm:pt>
    <dgm:pt modelId="{FBE82C40-6A14-4899-9FEE-59C8EBFAE974}" type="pres">
      <dgm:prSet presAssocID="{A4E7AB2B-BC56-4D5A-8D21-0A819D3B3343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1D6D15-A7BB-408A-80FD-6252D1060329}" type="pres">
      <dgm:prSet presAssocID="{A4E7AB2B-BC56-4D5A-8D21-0A819D3B334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2120DF-28C5-4565-BDF2-BA18B6EF3B50}" type="pres">
      <dgm:prSet presAssocID="{D4FDBE08-AC8F-419F-A6A7-F3EA2B2EE480}" presName="Name8" presStyleCnt="0"/>
      <dgm:spPr/>
    </dgm:pt>
    <dgm:pt modelId="{94344F19-893B-4F46-B827-AB150859461A}" type="pres">
      <dgm:prSet presAssocID="{D4FDBE08-AC8F-419F-A6A7-F3EA2B2EE480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C0A8AF-DEE4-4B7B-A64C-60B30E8E45B0}" type="pres">
      <dgm:prSet presAssocID="{D4FDBE08-AC8F-419F-A6A7-F3EA2B2EE48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CDBA000-5CF6-41E2-8B3E-ADD91561277B}" type="presOf" srcId="{A4E7AB2B-BC56-4D5A-8D21-0A819D3B3343}" destId="{FBE82C40-6A14-4899-9FEE-59C8EBFAE974}" srcOrd="0" destOrd="0" presId="urn:microsoft.com/office/officeart/2005/8/layout/pyramid1"/>
    <dgm:cxn modelId="{C4C95E60-A59A-4F13-947A-76F1EC817764}" type="presOf" srcId="{D4FDBE08-AC8F-419F-A6A7-F3EA2B2EE480}" destId="{94344F19-893B-4F46-B827-AB150859461A}" srcOrd="0" destOrd="0" presId="urn:microsoft.com/office/officeart/2005/8/layout/pyramid1"/>
    <dgm:cxn modelId="{0095216B-AF95-485A-B288-B90B5464E33F}" srcId="{972C7EC3-2ACD-4496-BA7C-C01CC2BA2E1D}" destId="{D4FDBE08-AC8F-419F-A6A7-F3EA2B2EE480}" srcOrd="3" destOrd="0" parTransId="{0AFEAE28-DFBE-42B7-AB62-AF1C2C85B455}" sibTransId="{31596FEA-1802-47EB-A39E-3E90F9102CF9}"/>
    <dgm:cxn modelId="{4A43C5DD-7FA7-4569-ABBF-EEBDAC541564}" type="presOf" srcId="{09CDEE21-D50E-4AD6-97BE-5499AB9B0462}" destId="{3B914481-7A92-4A95-B8CB-0466071E42F6}" srcOrd="1" destOrd="0" presId="urn:microsoft.com/office/officeart/2005/8/layout/pyramid1"/>
    <dgm:cxn modelId="{DB040367-2805-4C15-8C1C-11E1BF986C64}" srcId="{972C7EC3-2ACD-4496-BA7C-C01CC2BA2E1D}" destId="{EF681A9B-B160-404B-832E-0C2E6BA23DF6}" srcOrd="0" destOrd="0" parTransId="{E565ABC4-2DD4-41ED-A956-7BED4EF2D231}" sibTransId="{5D9CA9D1-31F6-4FCC-A557-CD1B8DC4B9F8}"/>
    <dgm:cxn modelId="{C3E3C643-44B6-4C58-9854-23F7F8CFCEBC}" type="presOf" srcId="{D4FDBE08-AC8F-419F-A6A7-F3EA2B2EE480}" destId="{90C0A8AF-DEE4-4B7B-A64C-60B30E8E45B0}" srcOrd="1" destOrd="0" presId="urn:microsoft.com/office/officeart/2005/8/layout/pyramid1"/>
    <dgm:cxn modelId="{9C4DB5E6-A475-4B4E-AE76-85721B8EBCE5}" srcId="{972C7EC3-2ACD-4496-BA7C-C01CC2BA2E1D}" destId="{A4E7AB2B-BC56-4D5A-8D21-0A819D3B3343}" srcOrd="2" destOrd="0" parTransId="{B9BBBDE0-0075-41EF-91F7-E1C37D86A5D1}" sibTransId="{7E822621-5579-48F7-ADBC-9FD57A06C41F}"/>
    <dgm:cxn modelId="{0ECC78C6-89C2-4ED3-87EF-8C2779541CDA}" type="presOf" srcId="{A4E7AB2B-BC56-4D5A-8D21-0A819D3B3343}" destId="{651D6D15-A7BB-408A-80FD-6252D1060329}" srcOrd="1" destOrd="0" presId="urn:microsoft.com/office/officeart/2005/8/layout/pyramid1"/>
    <dgm:cxn modelId="{B8E6B3B9-590D-42B4-AA63-45812C280FE6}" type="presOf" srcId="{972C7EC3-2ACD-4496-BA7C-C01CC2BA2E1D}" destId="{1BECF2EA-907F-4953-A812-5181971F0BD9}" srcOrd="0" destOrd="0" presId="urn:microsoft.com/office/officeart/2005/8/layout/pyramid1"/>
    <dgm:cxn modelId="{8DF5818D-8150-4B4C-95F8-678F3B10E6FC}" srcId="{972C7EC3-2ACD-4496-BA7C-C01CC2BA2E1D}" destId="{09CDEE21-D50E-4AD6-97BE-5499AB9B0462}" srcOrd="1" destOrd="0" parTransId="{1754FF22-0B68-4BF4-9AD5-F89847E197D2}" sibTransId="{A39F92B0-2063-4C88-8FCF-95701707134A}"/>
    <dgm:cxn modelId="{85ECE302-E52E-4CE2-BD89-2099961CB565}" type="presOf" srcId="{09CDEE21-D50E-4AD6-97BE-5499AB9B0462}" destId="{9E9CDA58-84D3-4DE6-A851-522540172558}" srcOrd="0" destOrd="0" presId="urn:microsoft.com/office/officeart/2005/8/layout/pyramid1"/>
    <dgm:cxn modelId="{ACBE8C3A-89CE-4153-9887-A2B1989B146E}" type="presOf" srcId="{EF681A9B-B160-404B-832E-0C2E6BA23DF6}" destId="{0721E56F-03BC-46AE-82CD-E88190409439}" srcOrd="1" destOrd="0" presId="urn:microsoft.com/office/officeart/2005/8/layout/pyramid1"/>
    <dgm:cxn modelId="{A357285F-FE50-48AB-B47D-DBFCDBB953DB}" type="presOf" srcId="{EF681A9B-B160-404B-832E-0C2E6BA23DF6}" destId="{A16EAA34-A06C-47B9-AAC1-476AF61F89C7}" srcOrd="0" destOrd="0" presId="urn:microsoft.com/office/officeart/2005/8/layout/pyramid1"/>
    <dgm:cxn modelId="{B47E35DE-7233-4E9B-A4F7-E032E0BD76F3}" type="presParOf" srcId="{1BECF2EA-907F-4953-A812-5181971F0BD9}" destId="{8DD0444B-7738-4315-8390-9E3AEAF76700}" srcOrd="0" destOrd="0" presId="urn:microsoft.com/office/officeart/2005/8/layout/pyramid1"/>
    <dgm:cxn modelId="{5DBCA926-ED16-4E74-84C4-2C5C3D9BA837}" type="presParOf" srcId="{8DD0444B-7738-4315-8390-9E3AEAF76700}" destId="{A16EAA34-A06C-47B9-AAC1-476AF61F89C7}" srcOrd="0" destOrd="0" presId="urn:microsoft.com/office/officeart/2005/8/layout/pyramid1"/>
    <dgm:cxn modelId="{40735AFA-7035-4EEA-B557-2790BBF5E5BD}" type="presParOf" srcId="{8DD0444B-7738-4315-8390-9E3AEAF76700}" destId="{0721E56F-03BC-46AE-82CD-E88190409439}" srcOrd="1" destOrd="0" presId="urn:microsoft.com/office/officeart/2005/8/layout/pyramid1"/>
    <dgm:cxn modelId="{5E3EBADF-E350-4818-9ADF-4F6E2126B028}" type="presParOf" srcId="{1BECF2EA-907F-4953-A812-5181971F0BD9}" destId="{6BE95237-043A-48A9-A2D7-4C0B2EA55E00}" srcOrd="1" destOrd="0" presId="urn:microsoft.com/office/officeart/2005/8/layout/pyramid1"/>
    <dgm:cxn modelId="{BE96774D-A55C-4D4A-9369-2D3CA5DEF417}" type="presParOf" srcId="{6BE95237-043A-48A9-A2D7-4C0B2EA55E00}" destId="{9E9CDA58-84D3-4DE6-A851-522540172558}" srcOrd="0" destOrd="0" presId="urn:microsoft.com/office/officeart/2005/8/layout/pyramid1"/>
    <dgm:cxn modelId="{A8C4BCEF-D0C8-4652-82CE-40894899AFD4}" type="presParOf" srcId="{6BE95237-043A-48A9-A2D7-4C0B2EA55E00}" destId="{3B914481-7A92-4A95-B8CB-0466071E42F6}" srcOrd="1" destOrd="0" presId="urn:microsoft.com/office/officeart/2005/8/layout/pyramid1"/>
    <dgm:cxn modelId="{0ABB6CC3-54A1-42D4-AF78-FFA12FF865B9}" type="presParOf" srcId="{1BECF2EA-907F-4953-A812-5181971F0BD9}" destId="{51BA86FC-38C9-40F6-99C6-ABA2C5EC58E2}" srcOrd="2" destOrd="0" presId="urn:microsoft.com/office/officeart/2005/8/layout/pyramid1"/>
    <dgm:cxn modelId="{ECCBB499-D849-4F50-A90E-E57E61B4B80C}" type="presParOf" srcId="{51BA86FC-38C9-40F6-99C6-ABA2C5EC58E2}" destId="{FBE82C40-6A14-4899-9FEE-59C8EBFAE974}" srcOrd="0" destOrd="0" presId="urn:microsoft.com/office/officeart/2005/8/layout/pyramid1"/>
    <dgm:cxn modelId="{7CBA6090-651A-44A2-BF26-53B2B839ABD7}" type="presParOf" srcId="{51BA86FC-38C9-40F6-99C6-ABA2C5EC58E2}" destId="{651D6D15-A7BB-408A-80FD-6252D1060329}" srcOrd="1" destOrd="0" presId="urn:microsoft.com/office/officeart/2005/8/layout/pyramid1"/>
    <dgm:cxn modelId="{D6DE8048-27B3-4C2C-AB67-BDC25420B2CD}" type="presParOf" srcId="{1BECF2EA-907F-4953-A812-5181971F0BD9}" destId="{492120DF-28C5-4565-BDF2-BA18B6EF3B50}" srcOrd="3" destOrd="0" presId="urn:microsoft.com/office/officeart/2005/8/layout/pyramid1"/>
    <dgm:cxn modelId="{06BE8D3D-A93B-4C86-91A2-52A0C46F58E0}" type="presParOf" srcId="{492120DF-28C5-4565-BDF2-BA18B6EF3B50}" destId="{94344F19-893B-4F46-B827-AB150859461A}" srcOrd="0" destOrd="0" presId="urn:microsoft.com/office/officeart/2005/8/layout/pyramid1"/>
    <dgm:cxn modelId="{26F00432-7741-4312-93AE-AC716EA649FB}" type="presParOf" srcId="{492120DF-28C5-4565-BDF2-BA18B6EF3B50}" destId="{90C0A8AF-DEE4-4B7B-A64C-60B30E8E45B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BF5A-6B8E-4734-B50A-6FA94DE9FA88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8C9BA-D35E-4FDA-8FF8-15D600311D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293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3C30A-1F7E-4621-9A1B-097C8CDFA4A3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91AF7-1A50-4AB1-A0DA-F4E3353934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32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1AF7-1A50-4AB1-A0DA-F4E33539341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32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1AF7-1A50-4AB1-A0DA-F4E33539341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7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1AF7-1A50-4AB1-A0DA-F4E33539341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8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发现了在这个场景下会新增急刹问题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1AF7-1A50-4AB1-A0DA-F4E33539341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788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能力边界是如何变化的？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1AF7-1A50-4AB1-A0DA-F4E33539341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7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问题在路上的频率怎么样？ 叠加可能看得更清楚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1AF7-1A50-4AB1-A0DA-F4E33539341F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03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1AF7-1A50-4AB1-A0DA-F4E33539341F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80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028" y="5310187"/>
            <a:ext cx="10291029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751" y="3320262"/>
            <a:ext cx="9211550" cy="45719"/>
          </a:xfrm>
          <a:prstGeom prst="rect">
            <a:avLst/>
          </a:prstGeom>
          <a:noFill/>
        </p:spPr>
      </p:pic>
      <p:pic>
        <p:nvPicPr>
          <p:cNvPr id="12" name="Picture 2" descr="C:\Users\wumin\Desktop\LOGO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2087" y="1709797"/>
            <a:ext cx="2274033" cy="72332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61729" y="211539"/>
            <a:ext cx="2810917" cy="44963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5267" y="211539"/>
            <a:ext cx="8258343" cy="449637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994" y="207311"/>
            <a:ext cx="7903678" cy="244898"/>
          </a:xfrm>
        </p:spPr>
        <p:txBody>
          <a:bodyPr>
            <a:noAutofit/>
          </a:bodyPr>
          <a:lstStyle>
            <a:lvl1pPr marL="456911" indent="-456911" algn="l">
              <a:buFont typeface="Wingdings" panose="05000000000000000000" pitchFamily="2" charset="2"/>
              <a:buChar char="n"/>
              <a:defRPr sz="2799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4359" y="773683"/>
            <a:ext cx="9618345" cy="4824536"/>
          </a:xfrm>
        </p:spPr>
        <p:txBody>
          <a:bodyPr>
            <a:normAutofit/>
          </a:bodyPr>
          <a:lstStyle>
            <a:lvl1pPr marL="342685" indent="-342685">
              <a:lnSpc>
                <a:spcPct val="150000"/>
              </a:lnSpc>
              <a:buFont typeface="Wingdings" panose="05000000000000000000" pitchFamily="2" charset="2"/>
              <a:buChar char="l"/>
              <a:defRPr sz="2399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478" indent="-285570">
              <a:lnSpc>
                <a:spcPct val="150000"/>
              </a:lnSpc>
              <a:buFont typeface="Wingdings" panose="05000000000000000000" pitchFamily="2" charset="2"/>
              <a:buChar char="l"/>
              <a:defRPr sz="2399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2278" indent="-228456">
              <a:lnSpc>
                <a:spcPct val="150000"/>
              </a:lnSpc>
              <a:buFont typeface="Wingdings" panose="05000000000000000000" pitchFamily="2" charset="2"/>
              <a:buChar char="l"/>
              <a:defRPr sz="2399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599187" indent="-228456">
              <a:lnSpc>
                <a:spcPct val="150000"/>
              </a:lnSpc>
              <a:buFont typeface="Wingdings" panose="05000000000000000000" pitchFamily="2" charset="2"/>
              <a:buChar char="l"/>
              <a:defRPr sz="2399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6096" indent="-228456">
              <a:lnSpc>
                <a:spcPct val="150000"/>
              </a:lnSpc>
              <a:buFont typeface="Wingdings" panose="05000000000000000000" pitchFamily="2" charset="2"/>
              <a:buChar char="l"/>
              <a:defRPr sz="2399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Picture 2" descr="C:\Users\wumin\Desktop\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4745" y="5454203"/>
            <a:ext cx="1316349" cy="418706"/>
          </a:xfrm>
          <a:prstGeom prst="rect">
            <a:avLst/>
          </a:prstGeom>
          <a:noFill/>
        </p:spPr>
      </p:pic>
      <p:pic>
        <p:nvPicPr>
          <p:cNvPr id="8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0" y="5977225"/>
            <a:ext cx="10687050" cy="53042"/>
          </a:xfrm>
          <a:prstGeom prst="rect">
            <a:avLst/>
          </a:prstGeom>
          <a:noFill/>
        </p:spPr>
      </p:pic>
      <p:pic>
        <p:nvPicPr>
          <p:cNvPr id="9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0" y="648633"/>
            <a:ext cx="10687050" cy="5304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0" y="5977225"/>
            <a:ext cx="10687050" cy="53042"/>
          </a:xfrm>
          <a:prstGeom prst="rect">
            <a:avLst/>
          </a:prstGeom>
          <a:noFill/>
        </p:spPr>
      </p:pic>
      <p:pic>
        <p:nvPicPr>
          <p:cNvPr id="10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0" y="557659"/>
            <a:ext cx="10687050" cy="5304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5268" y="1230206"/>
            <a:ext cx="5534629" cy="3477696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38016" y="1230206"/>
            <a:ext cx="5534630" cy="3477696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359" y="240763"/>
            <a:ext cx="9618345" cy="100197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4359" y="1345712"/>
            <a:ext cx="4721969" cy="560828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11" indent="0">
              <a:buNone/>
              <a:defRPr sz="1999" b="1"/>
            </a:lvl2pPr>
            <a:lvl3pPr marL="913821" indent="0">
              <a:buNone/>
              <a:defRPr sz="1799" b="1"/>
            </a:lvl3pPr>
            <a:lvl4pPr marL="1370732" indent="0">
              <a:buNone/>
              <a:defRPr sz="1599" b="1"/>
            </a:lvl4pPr>
            <a:lvl5pPr marL="1827642" indent="0">
              <a:buNone/>
              <a:defRPr sz="1599" b="1"/>
            </a:lvl5pPr>
            <a:lvl6pPr marL="2284553" indent="0">
              <a:buNone/>
              <a:defRPr sz="1599" b="1"/>
            </a:lvl6pPr>
            <a:lvl7pPr marL="2741465" indent="0">
              <a:buNone/>
              <a:defRPr sz="1599" b="1"/>
            </a:lvl7pPr>
            <a:lvl8pPr marL="3198373" indent="0">
              <a:buNone/>
              <a:defRPr sz="1599" b="1"/>
            </a:lvl8pPr>
            <a:lvl9pPr marL="3655283" indent="0">
              <a:buNone/>
              <a:defRPr sz="15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4359" y="1906540"/>
            <a:ext cx="4721969" cy="346378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28874" y="1345712"/>
            <a:ext cx="4723824" cy="560828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11" indent="0">
              <a:buNone/>
              <a:defRPr sz="1999" b="1"/>
            </a:lvl2pPr>
            <a:lvl3pPr marL="913821" indent="0">
              <a:buNone/>
              <a:defRPr sz="1799" b="1"/>
            </a:lvl3pPr>
            <a:lvl4pPr marL="1370732" indent="0">
              <a:buNone/>
              <a:defRPr sz="1599" b="1"/>
            </a:lvl4pPr>
            <a:lvl5pPr marL="1827642" indent="0">
              <a:buNone/>
              <a:defRPr sz="1599" b="1"/>
            </a:lvl5pPr>
            <a:lvl6pPr marL="2284553" indent="0">
              <a:buNone/>
              <a:defRPr sz="1599" b="1"/>
            </a:lvl6pPr>
            <a:lvl7pPr marL="2741465" indent="0">
              <a:buNone/>
              <a:defRPr sz="1599" b="1"/>
            </a:lvl7pPr>
            <a:lvl8pPr marL="3198373" indent="0">
              <a:buNone/>
              <a:defRPr sz="1599" b="1"/>
            </a:lvl8pPr>
            <a:lvl9pPr marL="3655283" indent="0">
              <a:buNone/>
              <a:defRPr sz="15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28874" y="1906540"/>
            <a:ext cx="4723824" cy="346378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354" y="239371"/>
            <a:ext cx="3515966" cy="1018677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8343" y="239371"/>
            <a:ext cx="5974358" cy="5130959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4354" y="1258038"/>
            <a:ext cx="3515966" cy="4112282"/>
          </a:xfrm>
        </p:spPr>
        <p:txBody>
          <a:bodyPr/>
          <a:lstStyle>
            <a:lvl1pPr marL="0" indent="0">
              <a:buNone/>
              <a:defRPr sz="1399"/>
            </a:lvl1pPr>
            <a:lvl2pPr marL="456911" indent="0">
              <a:buNone/>
              <a:defRPr sz="1200"/>
            </a:lvl2pPr>
            <a:lvl3pPr marL="913821" indent="0">
              <a:buNone/>
              <a:defRPr sz="1000"/>
            </a:lvl3pPr>
            <a:lvl4pPr marL="1370732" indent="0">
              <a:buNone/>
              <a:defRPr sz="900"/>
            </a:lvl4pPr>
            <a:lvl5pPr marL="1827642" indent="0">
              <a:buNone/>
              <a:defRPr sz="900"/>
            </a:lvl5pPr>
            <a:lvl6pPr marL="2284553" indent="0">
              <a:buNone/>
              <a:defRPr sz="900"/>
            </a:lvl6pPr>
            <a:lvl7pPr marL="2741465" indent="0">
              <a:buNone/>
              <a:defRPr sz="900"/>
            </a:lvl7pPr>
            <a:lvl8pPr marL="3198373" indent="0">
              <a:buNone/>
              <a:defRPr sz="900"/>
            </a:lvl8pPr>
            <a:lvl9pPr marL="365528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4738" y="4208304"/>
            <a:ext cx="6412230" cy="496814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94738" y="537171"/>
            <a:ext cx="6412230" cy="3607118"/>
          </a:xfrm>
        </p:spPr>
        <p:txBody>
          <a:bodyPr/>
          <a:lstStyle>
            <a:lvl1pPr marL="0" indent="0">
              <a:buNone/>
              <a:defRPr sz="3199"/>
            </a:lvl1pPr>
            <a:lvl2pPr marL="456911" indent="0">
              <a:buNone/>
              <a:defRPr sz="2799"/>
            </a:lvl2pPr>
            <a:lvl3pPr marL="913821" indent="0">
              <a:buNone/>
              <a:defRPr sz="2399"/>
            </a:lvl3pPr>
            <a:lvl4pPr marL="1370732" indent="0">
              <a:buNone/>
              <a:defRPr sz="1999"/>
            </a:lvl4pPr>
            <a:lvl5pPr marL="1827642" indent="0">
              <a:buNone/>
              <a:defRPr sz="1999"/>
            </a:lvl5pPr>
            <a:lvl6pPr marL="2284553" indent="0">
              <a:buNone/>
              <a:defRPr sz="1999"/>
            </a:lvl6pPr>
            <a:lvl7pPr marL="2741465" indent="0">
              <a:buNone/>
              <a:defRPr sz="1999"/>
            </a:lvl7pPr>
            <a:lvl8pPr marL="3198373" indent="0">
              <a:buNone/>
              <a:defRPr sz="1999"/>
            </a:lvl8pPr>
            <a:lvl9pPr marL="3655283" indent="0">
              <a:buNone/>
              <a:defRPr sz="1999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94738" y="4705118"/>
            <a:ext cx="6412230" cy="705558"/>
          </a:xfrm>
        </p:spPr>
        <p:txBody>
          <a:bodyPr/>
          <a:lstStyle>
            <a:lvl1pPr marL="0" indent="0">
              <a:buNone/>
              <a:defRPr sz="1399"/>
            </a:lvl1pPr>
            <a:lvl2pPr marL="456911" indent="0">
              <a:buNone/>
              <a:defRPr sz="1200"/>
            </a:lvl2pPr>
            <a:lvl3pPr marL="913821" indent="0">
              <a:buNone/>
              <a:defRPr sz="1000"/>
            </a:lvl3pPr>
            <a:lvl4pPr marL="1370732" indent="0">
              <a:buNone/>
              <a:defRPr sz="900"/>
            </a:lvl4pPr>
            <a:lvl5pPr marL="1827642" indent="0">
              <a:buNone/>
              <a:defRPr sz="900"/>
            </a:lvl5pPr>
            <a:lvl6pPr marL="2284553" indent="0">
              <a:buNone/>
              <a:defRPr sz="900"/>
            </a:lvl6pPr>
            <a:lvl7pPr marL="2741465" indent="0">
              <a:buNone/>
              <a:defRPr sz="900"/>
            </a:lvl7pPr>
            <a:lvl8pPr marL="3198373" indent="0">
              <a:buNone/>
              <a:defRPr sz="900"/>
            </a:lvl8pPr>
            <a:lvl9pPr marL="365528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34359" y="240763"/>
            <a:ext cx="9618345" cy="1001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4359" y="1402768"/>
            <a:ext cx="9618345" cy="396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4353" y="5572107"/>
            <a:ext cx="2493645" cy="320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2B70F-DF10-4336-ADCF-617C02561E36}" type="datetimeFigureOut">
              <a:rPr lang="zh-CN" altLang="en-US" smtClean="0"/>
              <a:pPr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1410" y="5572107"/>
            <a:ext cx="3384232" cy="320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59053" y="5572107"/>
            <a:ext cx="2493645" cy="320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930" y="5454213"/>
            <a:ext cx="9931203" cy="45719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3821" rtl="0" eaLnBrk="1" latinLnBrk="0" hangingPunct="1">
        <a:spcBef>
          <a:spcPct val="0"/>
        </a:spcBef>
        <a:buNone/>
        <a:defRPr sz="43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85" indent="-342685" algn="l" defTabSz="913821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478" indent="-285570" algn="l" defTabSz="913821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278" indent="-228456" algn="l" defTabSz="91382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187" indent="-228456" algn="l" defTabSz="913821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096" indent="-228456" algn="l" defTabSz="913821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009" indent="-228456" algn="l" defTabSz="913821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918" indent="-228456" algn="l" defTabSz="913821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828" indent="-228456" algn="l" defTabSz="913821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741" indent="-228456" algn="l" defTabSz="913821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82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11" algn="l" defTabSz="91382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821" algn="l" defTabSz="91382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732" algn="l" defTabSz="91382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642" algn="l" defTabSz="91382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553" algn="l" defTabSz="91382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465" algn="l" defTabSz="91382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373" algn="l" defTabSz="91382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283" algn="l" defTabSz="91382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imtools.baidu-int.com/mapping/static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dreamland.baidu.com/multireportdiff?ids=5e611cb07d8e07374b35358e,5e6127009e03b6d4a07452f7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imtools.baidu-int.com/pnctest/reportView?report_id=0ae337e4-6642-4f98-ac03-102f1414184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imtools.baidu-int.com/evaluation/contrastReport?taskId=9590c498-06fa-4545-adc5-7cea7f5d3d6d_5b5f227f-444d-432f-9c27-bb961ac086b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imtools.baidu-int.com/evaluation/mappingReport?taskId=9590c498-06fa-4545-adc5-7cea7f5d3d6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simtools.baidu-int.com/pnctest/reportView?report_id=4756163f-de4d-4426-97da-c2bcb470dc2d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2047" y="3581995"/>
            <a:ext cx="4822955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99" dirty="0" smtClean="0">
                <a:ln w="0"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2020.04</a:t>
            </a:r>
          </a:p>
          <a:p>
            <a:pPr algn="ctr"/>
            <a:r>
              <a:rPr lang="zh-CN" altLang="en-US" sz="1799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韩峥</a:t>
            </a:r>
            <a:r>
              <a:rPr lang="en-US" altLang="zh-CN" sz="1799" dirty="0" smtClean="0">
                <a:ln w="0"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</a:t>
            </a:r>
            <a:endParaRPr lang="zh-CN" altLang="en-US" sz="1799" dirty="0">
              <a:ln w="0"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5013" y="2647852"/>
            <a:ext cx="9217024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99" dirty="0" smtClean="0">
                <a:ln w="0"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百度仿真架构、功能与应用介绍</a:t>
            </a:r>
            <a:endParaRPr lang="zh-CN" altLang="en-US" sz="3599" dirty="0">
              <a:ln w="0"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闭环模式仿真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33994" y="1205731"/>
            <a:ext cx="1938104" cy="4010793"/>
            <a:chOff x="288654" y="2308920"/>
            <a:chExt cx="2901974" cy="6005465"/>
          </a:xfrm>
        </p:grpSpPr>
        <p:sp>
          <p:nvSpPr>
            <p:cNvPr id="5" name="矩形 4"/>
            <p:cNvSpPr/>
            <p:nvPr/>
          </p:nvSpPr>
          <p:spPr>
            <a:xfrm>
              <a:off x="296144" y="2308920"/>
              <a:ext cx="2880320" cy="79429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2" dirty="0"/>
                <a:t>路测数据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88654" y="3691809"/>
              <a:ext cx="2880320" cy="11521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2" dirty="0"/>
                <a:t>决策规划模块</a:t>
              </a:r>
              <a:endParaRPr lang="en-US" altLang="zh-CN" sz="1202" dirty="0"/>
            </a:p>
            <a:p>
              <a:pPr algn="ctr"/>
              <a:r>
                <a:rPr lang="zh-CN" altLang="en-US" sz="1202" dirty="0"/>
                <a:t>运行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310308" y="5330655"/>
              <a:ext cx="2880320" cy="11521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2" dirty="0"/>
                <a:t>不使用原数据中的车辆信息，构建闭环系统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96144" y="7162257"/>
              <a:ext cx="2880320" cy="11521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2" dirty="0"/>
                <a:t>对比新旧主车</a:t>
              </a:r>
              <a:endParaRPr lang="en-US" altLang="zh-CN" sz="1202" dirty="0"/>
            </a:p>
            <a:p>
              <a:pPr algn="ctr"/>
              <a:r>
                <a:rPr lang="zh-CN" altLang="en-US" sz="1202" dirty="0"/>
                <a:t>真实运行结果</a:t>
              </a:r>
            </a:p>
          </p:txBody>
        </p:sp>
        <p:sp>
          <p:nvSpPr>
            <p:cNvPr id="9" name="下箭头 8"/>
            <p:cNvSpPr/>
            <p:nvPr/>
          </p:nvSpPr>
          <p:spPr>
            <a:xfrm>
              <a:off x="1152750" y="3170415"/>
              <a:ext cx="1152128" cy="521394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2"/>
            </a:p>
          </p:txBody>
        </p:sp>
        <p:sp>
          <p:nvSpPr>
            <p:cNvPr id="10" name="下箭头 9"/>
            <p:cNvSpPr/>
            <p:nvPr/>
          </p:nvSpPr>
          <p:spPr>
            <a:xfrm>
              <a:off x="1152750" y="4843937"/>
              <a:ext cx="1152128" cy="521394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2"/>
            </a:p>
          </p:txBody>
        </p:sp>
        <p:sp>
          <p:nvSpPr>
            <p:cNvPr id="11" name="下箭头 10"/>
            <p:cNvSpPr/>
            <p:nvPr/>
          </p:nvSpPr>
          <p:spPr>
            <a:xfrm>
              <a:off x="1152750" y="6601075"/>
              <a:ext cx="1152128" cy="521394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2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123618"/>
              </p:ext>
            </p:extLst>
          </p:nvPr>
        </p:nvGraphicFramePr>
        <p:xfrm>
          <a:off x="6021665" y="3784273"/>
          <a:ext cx="4232013" cy="1325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4543"/>
                <a:gridCol w="3387470"/>
              </a:tblGrid>
              <a:tr h="570515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优势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069" marR="61069" marT="30534" marB="30534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闭环系统，对决策规划控制系统验证能给出强结论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069" marR="61069" marT="30534" marB="30534"/>
                </a:tc>
              </a:tr>
              <a:tr h="755072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劣势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069" marR="61069" marT="30534" marB="30534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新旧主车之间有距离、障碍车不与新主车发生交互关系，导致场景合理性存在问题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069" marR="61069" marT="30534" marB="30534"/>
                </a:tc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99" y="1205731"/>
            <a:ext cx="4236900" cy="20683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335605" y="3234046"/>
            <a:ext cx="1787930" cy="30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3" dirty="0"/>
              <a:t>Log2world</a:t>
            </a:r>
            <a:r>
              <a:rPr lang="zh-CN" altLang="en-US" sz="1403" dirty="0"/>
              <a:t>示意图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250212" y="1169960"/>
            <a:ext cx="3432128" cy="4280835"/>
            <a:chOff x="3375962" y="2250462"/>
            <a:chExt cx="5139015" cy="6409806"/>
          </a:xfrm>
        </p:grpSpPr>
        <p:sp>
          <p:nvSpPr>
            <p:cNvPr id="16" name="矩形 15"/>
            <p:cNvSpPr/>
            <p:nvPr/>
          </p:nvSpPr>
          <p:spPr>
            <a:xfrm>
              <a:off x="3474416" y="2284235"/>
              <a:ext cx="5040560" cy="190589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2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48765" y="3103214"/>
              <a:ext cx="2016224" cy="97343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/>
                <a:t>感知结果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6454609" y="3067702"/>
              <a:ext cx="2016224" cy="97343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/>
                <a:t>底盘信息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474416" y="2250462"/>
              <a:ext cx="1834527" cy="415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2" dirty="0">
                  <a:solidFill>
                    <a:schemeClr val="bg1"/>
                  </a:solidFill>
                </a:rPr>
                <a:t>DATA</a:t>
              </a:r>
              <a:endParaRPr lang="zh-CN" altLang="en-US" sz="1202" dirty="0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952257" y="2320738"/>
              <a:ext cx="2016224" cy="97343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/>
                <a:t>规划结果</a:t>
              </a:r>
            </a:p>
          </p:txBody>
        </p:sp>
        <p:cxnSp>
          <p:nvCxnSpPr>
            <p:cNvPr id="21" name="直接箭头连接符 20"/>
            <p:cNvCxnSpPr>
              <a:endCxn id="25" idx="0"/>
            </p:cNvCxnSpPr>
            <p:nvPr/>
          </p:nvCxnSpPr>
          <p:spPr>
            <a:xfrm>
              <a:off x="5578993" y="5257665"/>
              <a:ext cx="25697" cy="540651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3430273" y="5771679"/>
              <a:ext cx="5084704" cy="288858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2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375962" y="5834388"/>
              <a:ext cx="1834527" cy="415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2" dirty="0">
                  <a:solidFill>
                    <a:schemeClr val="bg1"/>
                  </a:solidFill>
                </a:rPr>
                <a:t>PNC</a:t>
              </a:r>
              <a:endParaRPr lang="zh-CN" altLang="en-US" sz="1202" dirty="0">
                <a:solidFill>
                  <a:schemeClr val="bg1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596733" y="6771858"/>
              <a:ext cx="2997649" cy="1862615"/>
              <a:chOff x="4036785" y="6597918"/>
              <a:chExt cx="2997649" cy="18626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018210" y="6597918"/>
                <a:ext cx="2016224" cy="780797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69" dirty="0">
                    <a:solidFill>
                      <a:schemeClr val="tx1"/>
                    </a:solidFill>
                  </a:rPr>
                  <a:t>规划模块</a:t>
                </a: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010933" y="7681964"/>
                <a:ext cx="2016224" cy="778569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69" dirty="0">
                    <a:solidFill>
                      <a:schemeClr val="tx1"/>
                    </a:solidFill>
                  </a:rPr>
                  <a:t>控制模块</a:t>
                </a:r>
              </a:p>
            </p:txBody>
          </p:sp>
          <p:cxnSp>
            <p:nvCxnSpPr>
              <p:cNvPr id="33" name="直接箭头连接符 32"/>
              <p:cNvCxnSpPr>
                <a:stCxn id="31" idx="4"/>
                <a:endCxn id="32" idx="0"/>
              </p:cNvCxnSpPr>
              <p:nvPr/>
            </p:nvCxnSpPr>
            <p:spPr>
              <a:xfrm flipH="1">
                <a:off x="6019045" y="7378715"/>
                <a:ext cx="7277" cy="303249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 flipH="1">
                <a:off x="4036785" y="8100962"/>
                <a:ext cx="981425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>
                <a:off x="4046080" y="6988317"/>
                <a:ext cx="18420" cy="111264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31" idx="2"/>
              </p:cNvCxnSpPr>
              <p:nvPr/>
            </p:nvCxnSpPr>
            <p:spPr>
              <a:xfrm flipH="1">
                <a:off x="4046080" y="6988317"/>
                <a:ext cx="972130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" name="椭圆 24"/>
            <p:cNvSpPr/>
            <p:nvPr/>
          </p:nvSpPr>
          <p:spPr>
            <a:xfrm>
              <a:off x="4596578" y="5798316"/>
              <a:ext cx="2016224" cy="65273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>
                  <a:solidFill>
                    <a:schemeClr val="tx1"/>
                  </a:solidFill>
                </a:rPr>
                <a:t>预测模块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3440088" y="4462269"/>
              <a:ext cx="5074887" cy="7754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2" dirty="0">
                  <a:solidFill>
                    <a:schemeClr val="tx1"/>
                  </a:solidFill>
                </a:rPr>
                <a:t>数据转化层</a:t>
              </a:r>
            </a:p>
          </p:txBody>
        </p:sp>
        <p:cxnSp>
          <p:nvCxnSpPr>
            <p:cNvPr id="27" name="直接箭头连接符 26"/>
            <p:cNvCxnSpPr>
              <a:stCxn id="25" idx="4"/>
            </p:cNvCxnSpPr>
            <p:nvPr/>
          </p:nvCxnSpPr>
          <p:spPr>
            <a:xfrm flipH="1">
              <a:off x="5578993" y="6451050"/>
              <a:ext cx="25697" cy="332065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6793889" y="6132992"/>
              <a:ext cx="792088" cy="23469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2" dirty="0"/>
                <a:t>障碍物干预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7650987" y="6132992"/>
              <a:ext cx="792088" cy="23469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2" dirty="0"/>
                <a:t>场景截断</a:t>
              </a:r>
            </a:p>
          </p:txBody>
        </p:sp>
        <p:cxnSp>
          <p:nvCxnSpPr>
            <p:cNvPr id="30" name="直接箭头连接符 29"/>
            <p:cNvCxnSpPr/>
            <p:nvPr/>
          </p:nvCxnSpPr>
          <p:spPr>
            <a:xfrm>
              <a:off x="5910512" y="4148739"/>
              <a:ext cx="43803" cy="293606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322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game engine</a:t>
            </a:r>
            <a:r>
              <a:rPr lang="zh-CN" altLang="en-US" dirty="0" smtClean="0"/>
              <a:t>的仿真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077" y="1133723"/>
            <a:ext cx="5316626" cy="1987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979" y="3175162"/>
            <a:ext cx="5234724" cy="230837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60719" y="1436382"/>
            <a:ext cx="4761015" cy="3895376"/>
            <a:chOff x="296144" y="2412330"/>
            <a:chExt cx="7128792" cy="5832649"/>
          </a:xfrm>
        </p:grpSpPr>
        <p:sp>
          <p:nvSpPr>
            <p:cNvPr id="7" name="矩形 6"/>
            <p:cNvSpPr/>
            <p:nvPr/>
          </p:nvSpPr>
          <p:spPr>
            <a:xfrm>
              <a:off x="296144" y="7089107"/>
              <a:ext cx="7128792" cy="11558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70" dirty="0"/>
                <a:t>核心层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96144" y="5915952"/>
              <a:ext cx="7128792" cy="9908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70" dirty="0"/>
                <a:t>传感模型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96144" y="2412330"/>
              <a:ext cx="7128792" cy="9908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2" dirty="0"/>
                <a:t>应用层：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736303" y="7768285"/>
              <a:ext cx="5403613" cy="38194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36" dirty="0"/>
                <a:t>场景渲染引擎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275535" y="6095972"/>
              <a:ext cx="1319408" cy="63695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激光雷达</a:t>
              </a:r>
              <a:endParaRPr lang="en-US" altLang="zh-CN" sz="935" dirty="0"/>
            </a:p>
            <a:p>
              <a:pPr algn="ctr"/>
              <a:r>
                <a:rPr lang="zh-CN" altLang="en-US" sz="935" dirty="0"/>
                <a:t>模型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920959" y="6086193"/>
              <a:ext cx="1319408" cy="63695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毫米波雷达模型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609760" y="6095972"/>
              <a:ext cx="1319408" cy="63695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其他传感器模型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750039" y="6095972"/>
              <a:ext cx="1176864" cy="63695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摄像头</a:t>
              </a:r>
              <a:endParaRPr lang="en-US" altLang="zh-CN" sz="935" dirty="0"/>
            </a:p>
            <a:p>
              <a:pPr algn="ctr"/>
              <a:r>
                <a:rPr lang="zh-CN" altLang="en-US" sz="935" dirty="0"/>
                <a:t>模型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878147" y="2625330"/>
              <a:ext cx="1635921" cy="63695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/>
                <a:t>场景构建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3623715" y="2625330"/>
              <a:ext cx="1601261" cy="63695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/>
                <a:t>场景评价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5296133" y="2625330"/>
              <a:ext cx="1601261" cy="63695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/>
                <a:t>结果分析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327308" y="7233121"/>
              <a:ext cx="1319408" cy="41982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天气、光照变化模拟</a:t>
              </a: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2957873" y="7233121"/>
              <a:ext cx="1319408" cy="41982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道路结构</a:t>
              </a:r>
              <a:endParaRPr lang="en-US" altLang="zh-CN" sz="935" dirty="0"/>
            </a:p>
            <a:p>
              <a:pPr algn="ctr"/>
              <a:r>
                <a:rPr lang="zh-CN" altLang="en-US" sz="935" dirty="0"/>
                <a:t>渲染</a:t>
              </a:r>
              <a:endParaRPr lang="en-US" altLang="zh-CN" sz="935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696744" y="7233121"/>
              <a:ext cx="1319408" cy="41982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其他渲染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36303" y="7233121"/>
              <a:ext cx="1176864" cy="41982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交通元素</a:t>
              </a:r>
              <a:endParaRPr lang="en-US" altLang="zh-CN" sz="935" dirty="0"/>
            </a:p>
            <a:p>
              <a:pPr algn="ctr"/>
              <a:r>
                <a:rPr lang="zh-CN" altLang="en-US" sz="935" dirty="0"/>
                <a:t>渲染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96144" y="4736194"/>
              <a:ext cx="7128792" cy="990813"/>
              <a:chOff x="296144" y="4861881"/>
              <a:chExt cx="6912768" cy="100811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96144" y="4861881"/>
                <a:ext cx="6912768" cy="100811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670" dirty="0"/>
                  <a:t>模块接入</a:t>
                </a: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1728759" y="5052126"/>
                <a:ext cx="1018115" cy="64807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35" dirty="0"/>
                  <a:t>高精地图</a:t>
                </a: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2824219" y="5068956"/>
                <a:ext cx="1000204" cy="64807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35" dirty="0"/>
                  <a:t>视觉感知模块</a:t>
                </a: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6064566" y="5068956"/>
                <a:ext cx="879688" cy="64807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35" dirty="0"/>
                  <a:t>定位</a:t>
                </a:r>
                <a:endParaRPr lang="en-US" altLang="zh-CN" sz="935" dirty="0"/>
              </a:p>
              <a:p>
                <a:pPr algn="ctr"/>
                <a:r>
                  <a:rPr lang="zh-CN" altLang="en-US" sz="935" dirty="0"/>
                  <a:t>模块</a:t>
                </a: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915044" y="5068956"/>
                <a:ext cx="1000204" cy="64807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35" dirty="0"/>
                  <a:t>点云感知模块</a:t>
                </a: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4994284" y="5061402"/>
                <a:ext cx="1000204" cy="64807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35" dirty="0"/>
                  <a:t>决策规划模块</a:t>
                </a: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296144" y="3546193"/>
              <a:ext cx="7128792" cy="9908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70" dirty="0"/>
                <a:t>执行环境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775663" y="3759481"/>
              <a:ext cx="1176864" cy="63695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度量模块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073915" y="3759481"/>
              <a:ext cx="1176864" cy="63695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场景挖掘</a:t>
              </a:r>
              <a:endParaRPr lang="en-US" altLang="zh-CN" sz="935" dirty="0"/>
            </a:p>
            <a:p>
              <a:pPr algn="ctr"/>
              <a:r>
                <a:rPr lang="zh-CN" altLang="en-US" sz="935" dirty="0"/>
                <a:t>模块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409419" y="3748533"/>
              <a:ext cx="1176864" cy="63695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场景驱动</a:t>
              </a:r>
              <a:endParaRPr lang="en-US" altLang="zh-CN" sz="935" dirty="0"/>
            </a:p>
            <a:p>
              <a:pPr algn="ctr"/>
              <a:r>
                <a:rPr lang="zh-CN" altLang="en-US" sz="935" dirty="0"/>
                <a:t>引擎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5707671" y="3748533"/>
              <a:ext cx="1176864" cy="63695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35" dirty="0"/>
                <a:t>查询分析</a:t>
              </a:r>
              <a:endParaRPr lang="en-US" altLang="zh-CN" sz="935" dirty="0"/>
            </a:p>
            <a:p>
              <a:pPr algn="ctr"/>
              <a:r>
                <a:rPr lang="zh-CN" altLang="en-US" sz="935" dirty="0"/>
                <a:t>引擎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260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Game engine</a:t>
            </a:r>
            <a:r>
              <a:rPr lang="zh-CN" altLang="en-US" dirty="0" smtClean="0"/>
              <a:t>的仿真</a:t>
            </a:r>
            <a:endParaRPr lang="zh-CN" altLang="en-US" dirty="0"/>
          </a:p>
        </p:txBody>
      </p:sp>
      <p:pic>
        <p:nvPicPr>
          <p:cNvPr id="4" name="GameEngineSimulation_CES_compress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044" y="845691"/>
            <a:ext cx="832092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场景度量：打磨急刹与碰撞类指标准召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96792" y="2621210"/>
            <a:ext cx="215103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当前指标：</a:t>
            </a:r>
            <a:endParaRPr lang="zh-CN" altLang="en-US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848359"/>
              </p:ext>
            </p:extLst>
          </p:nvPr>
        </p:nvGraphicFramePr>
        <p:xfrm>
          <a:off x="446981" y="3005931"/>
          <a:ext cx="10071920" cy="1808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982"/>
                <a:gridCol w="3388978"/>
                <a:gridCol w="1939614"/>
                <a:gridCol w="3096346"/>
              </a:tblGrid>
              <a:tr h="36112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有责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高危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停滞召回率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有责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高危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停滞准确率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7460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碰撞分类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查看障碍物在仿真中是否实际发生碰撞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77.7%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7460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碰撞风险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有责无责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判断当前碰撞风险是有责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无责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71.8%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7460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碰撞风险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高危低危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判断当前碰撞风险是高危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低危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88.28%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76.73%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7460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仿真停滞不前类型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判断当前是否是停滞不前场景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16.67%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86.96%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7460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仿真违规分类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判断当前是否违反交规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45.75%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45.34%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2061" y="5059900"/>
            <a:ext cx="215103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开发计划：</a:t>
            </a:r>
            <a:endParaRPr lang="en-US" altLang="zh-CN" sz="1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79811" y="5059900"/>
            <a:ext cx="770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度量与场景语义挖掘相结合，进一步提高问题识别的准确性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3994" y="1080612"/>
            <a:ext cx="95020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当前工作重点：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刹类：猛急刹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(-4)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，急刹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(-3),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急刹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(jerk),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不合理急刹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碰撞类：有责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无责；高危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低危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碰撞风险类： 如何定义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”,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有责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无责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高危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低危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36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场景挖掘：头部场景挖掘能力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6323" y="764792"/>
            <a:ext cx="1007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组定义路上头部问题场景共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个，当前已完成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个，已经完成部分场景挖掘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07552"/>
              </p:ext>
            </p:extLst>
          </p:nvPr>
        </p:nvGraphicFramePr>
        <p:xfrm>
          <a:off x="233994" y="1236985"/>
          <a:ext cx="9718041" cy="43308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9368"/>
                <a:gridCol w="1692431"/>
                <a:gridCol w="2444621"/>
                <a:gridCol w="1325003"/>
                <a:gridCol w="1408309"/>
                <a:gridCol w="1408309"/>
              </a:tblGrid>
              <a:tr h="5448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一级场景分类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二级场景分类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三级场景分类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挖掘进度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是否可预测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55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路口直行与车辆交互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路口直行遇左转</a:t>
                      </a:r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调头</a:t>
                      </a:r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89.69%/73.11%</a:t>
                      </a: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可预测</a:t>
                      </a:r>
                      <a:endParaRPr lang="en-US" altLang="zh-CN" sz="1100" b="0" i="0" u="none" strike="noStrike" dirty="0" smtClean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路口直行遇右转车辆</a:t>
                      </a:r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382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90.7%/62%</a:t>
                      </a: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382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可预测</a:t>
                      </a:r>
                      <a:endParaRPr lang="en-US" altLang="zh-CN" sz="1100" b="0" i="0" u="none" strike="noStrike" dirty="0" smtClean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路口直行被切车</a:t>
                      </a:r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382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抽检</a:t>
                      </a: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382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 smtClean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路口直行并排行驶</a:t>
                      </a:r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382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抽检</a:t>
                      </a: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382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 smtClean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路口直行跟车场景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382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抽检</a:t>
                      </a: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382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可预测</a:t>
                      </a: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路口直行与车辆交互其他场景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未完成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路口直行与非机动车交互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路口直行遇自行车（电动车）</a:t>
                      </a:r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抽检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路口直行遇行人</a:t>
                      </a:r>
                      <a:endParaRPr lang="zh-CN" altLang="en-US" sz="11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抽检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路口直行处理红绿灯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路口直行处理红绿灯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抽检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可预测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2121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路口直行其他场景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路口直行违反交通规则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未完成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路口直行其他场景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未完成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路口左转与车辆交互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路口左转遇对向直行车辆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91%/80%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可预测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路口左转被切小弯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抽检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382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 smtClean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路口左转与车辆交互其他场景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未完成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路口左转与非机动车交互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路口左转遇自行车（电动车）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抽检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可预测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路口左转遇行人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抽检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路口左转处理红绿灯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路口左转处理红绿灯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抽检</a:t>
                      </a:r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路口左转其他场景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路口左转违反交通规则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未完成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  <a:tr h="198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路口左转其他场景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未完成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59" marR="7859" marT="7859" marB="0" anchor="ctr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535213" y="5623096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PNC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路上头部问题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</a:p>
        </p:txBody>
      </p:sp>
      <p:sp>
        <p:nvSpPr>
          <p:cNvPr id="9" name="矩形 8"/>
          <p:cNvSpPr/>
          <p:nvPr/>
        </p:nvSpPr>
        <p:spPr>
          <a:xfrm>
            <a:off x="6639669" y="5382195"/>
            <a:ext cx="2520280" cy="548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如何保证集合达到可预测状态？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2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动力学模型</a:t>
            </a:r>
            <a:r>
              <a:rPr lang="en-US" altLang="zh-CN" dirty="0" smtClean="0"/>
              <a:t>: </a:t>
            </a:r>
            <a:r>
              <a:rPr lang="zh-CN" altLang="en-US" dirty="0" smtClean="0"/>
              <a:t>接入自研动力学模型</a:t>
            </a:r>
            <a:r>
              <a:rPr lang="en-US" altLang="zh-CN" dirty="0" smtClean="0"/>
              <a:t>PNCSIM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3994" y="995556"/>
            <a:ext cx="9069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ECHOSIM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与吉大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合作，完成的动力学模型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PNCSIM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echosim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的改进版本，优化低速控制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掉头等过程，已上线使用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7" y="2069827"/>
            <a:ext cx="5038201" cy="30274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533" y="2101581"/>
            <a:ext cx="5058320" cy="29866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8989" y="5229235"/>
            <a:ext cx="4659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Echosim</a:t>
            </a:r>
            <a:r>
              <a:rPr lang="en-US" altLang="zh-CN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  <a:r>
              <a:rPr lang="en-US" altLang="zh-CN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&lt;5m/s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时，无法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维持平滑的匀速行驶，加速度在</a:t>
            </a: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0-0.2m/s2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之间来回跳变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14863" y="5239123"/>
            <a:ext cx="4659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PNCSIM: 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  <a:r>
              <a:rPr lang="en-US" altLang="zh-CN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&lt;5m/s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在低速时的加速度较为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稳定，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加速度距离真实值更加接近。</a:t>
            </a:r>
          </a:p>
        </p:txBody>
      </p:sp>
    </p:spTree>
    <p:extLst>
      <p:ext uri="{BB962C8B-B14F-4D97-AF65-F5344CB8AC3E}">
        <p14:creationId xmlns:p14="http://schemas.microsoft.com/office/powerpoint/2010/main" val="86514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交通流模型与无限里程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790" y="1303717"/>
            <a:ext cx="4434982" cy="32798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99709" y="4662115"/>
            <a:ext cx="32403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交通流生成路口行人随机场景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723610"/>
              </p:ext>
            </p:extLst>
          </p:nvPr>
        </p:nvGraphicFramePr>
        <p:xfrm>
          <a:off x="199819" y="1303717"/>
          <a:ext cx="5613588" cy="2897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794"/>
                <a:gridCol w="2806794"/>
              </a:tblGrid>
              <a:tr h="546637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46637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交通流模型生成随机场景（同济提供模型参数）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模型较为简单，车辆行驶“规矩”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发现问题少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6637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博弈类场景：障碍车具备一定智能性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博弈类问题，需要随机发现，无法筛选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6637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站点接驳功能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用于验证多站点互达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24813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控制强化学习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PNC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用于控制学习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4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与业界主流仿真工具对比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541021"/>
              </p:ext>
            </p:extLst>
          </p:nvPr>
        </p:nvGraphicFramePr>
        <p:xfrm>
          <a:off x="735013" y="989707"/>
          <a:ext cx="8784976" cy="4622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3096344"/>
                <a:gridCol w="2016224"/>
                <a:gridCol w="1800200"/>
              </a:tblGrid>
              <a:tr h="456051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功能描述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CarSim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56051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场景编辑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障碍物高级触发机制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6051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环境建模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6051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车辆建模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6051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传感器建模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场景运行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场景预览，运行数据实时提取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弱支持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道路数据转化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道路数据转化为场景并用于测试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场景评价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大规模场景评价，整体效果评价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集群与并行化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百万级别场景并行运行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交通流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虚拟城市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交通流模型与虚拟城市运行，无限里程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58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56460" y="773683"/>
            <a:ext cx="4533467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85" indent="-342685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478" indent="-285570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278" indent="-228456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9187" indent="-228456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6096" indent="-228456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3009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18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828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741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>
                <a:effectLst/>
              </a:rPr>
              <a:t>百度仿真核心功能介绍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百度仿真能力一览表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场景大类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场景编辑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场景转化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场景挖掘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运行模式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场景度量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模型大类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动力学模型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交通流模型与无限里程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与主流仿真软件对比</a:t>
            </a:r>
            <a:endParaRPr lang="en-US" altLang="zh-CN" sz="1400" dirty="0" smtClean="0"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7461" y="773683"/>
            <a:ext cx="5343525" cy="429348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PNC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仿真使用及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应用整体概览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策略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人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模型训练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仿真使用及效果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QA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使用仿真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整体概览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回归测试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Feature&amp;bugfix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微观指标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能力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数据关联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应用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效果举例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6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研发使用仿真用途一览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47184"/>
              </p:ext>
            </p:extLst>
          </p:nvPr>
        </p:nvGraphicFramePr>
        <p:xfrm>
          <a:off x="518989" y="1637779"/>
          <a:ext cx="9001000" cy="2953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8569"/>
                <a:gridCol w="3088985"/>
                <a:gridCol w="2036723"/>
                <a:gridCol w="2036723"/>
              </a:tblGrid>
              <a:tr h="486054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需求类别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具体描述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使用仿真能力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目前进展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86054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策略调优需求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路上头部问题场景优化，如：路口左转遇直行场景下减少碰撞风险与急刹等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场景挖掘；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L2w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运行模式；度量评价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已获取可用集合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个，正在进行对应策略优化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86054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模型训练需求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PNC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内部学习模型，大部分依赖训练数据，保证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L2W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运行；度量评价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视不同模型训练进度而不同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86054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发版需求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发版前运行仿真，保证基线指标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Worldsim;L2W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已例行化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86054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调研类需求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人类驾驶数据进行对比，找到人机差异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场景挖掘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刚起步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56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56460" y="773683"/>
            <a:ext cx="4533467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85" indent="-342685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478" indent="-285570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278" indent="-228456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9187" indent="-228456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6096" indent="-228456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3009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18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828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741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>
                <a:effectLst/>
              </a:rPr>
              <a:t>百度仿真核心功能介绍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百度仿真能力一览表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场景大类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场景编辑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场景转化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场景挖掘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运行模式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场景度量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模型大类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动力学模型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交通流模型与无限里程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与主流仿真软件对比</a:t>
            </a:r>
            <a:endParaRPr lang="en-US" altLang="zh-CN" sz="1400" dirty="0" smtClean="0"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7461" y="773683"/>
            <a:ext cx="5343525" cy="429348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仿真使用及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应用整体概览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策略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模型训练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仿真使用及效果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QA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使用仿真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整体概览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回归测试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Feature&amp;bugfix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微观指标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能力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数据关联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应用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效果举例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1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策略调优：头部垂类问题集合策略优化</a:t>
            </a:r>
            <a:endParaRPr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354332"/>
              </p:ext>
            </p:extLst>
          </p:nvPr>
        </p:nvGraphicFramePr>
        <p:xfrm>
          <a:off x="590997" y="1710323"/>
          <a:ext cx="9052445" cy="3354264"/>
        </p:xfrm>
        <a:graphic>
          <a:graphicData uri="http://schemas.openxmlformats.org/drawingml/2006/table">
            <a:tbl>
              <a:tblPr/>
              <a:tblGrid>
                <a:gridCol w="43182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130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10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5904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b="1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集合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b="1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研发用途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b="1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效果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904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非路口直行与非机动车交互集合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非机动车交互策略优化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急刹减少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904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路口直行</a:t>
                      </a:r>
                      <a:r>
                        <a:rPr lang="en-US" sz="1300" dirty="0">
                          <a:solidFill>
                            <a:srgbClr val="333333"/>
                          </a:solidFill>
                          <a:effectLst/>
                          <a:ea typeface="Calibri" panose="020F0502020204030204" pitchFamily="34" charset="0"/>
                        </a:rPr>
                        <a:t>&amp;</a:t>
                      </a:r>
                      <a:r>
                        <a:rPr lang="zh-CN" sz="1300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左转遇到红绿灯集合</a:t>
                      </a:r>
                      <a:endParaRPr lang="zh-CN" sz="13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333333"/>
                          </a:solidFill>
                          <a:effectLst/>
                          <a:ea typeface="Calibri" panose="020F0502020204030204" pitchFamily="34" charset="0"/>
                        </a:rPr>
                        <a:t>slt</a:t>
                      </a:r>
                      <a:r>
                        <a:rPr lang="zh-CN" sz="130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黄灯策略优化</a:t>
                      </a:r>
                      <a:endParaRPr lang="zh-CN" sz="13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急刹略有上升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904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路口右转大类集合；路口直行大类集合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直行</a:t>
                      </a:r>
                      <a:r>
                        <a:rPr lang="en-US" sz="1300" dirty="0">
                          <a:solidFill>
                            <a:srgbClr val="333333"/>
                          </a:solidFill>
                          <a:effectLst/>
                          <a:ea typeface="Calibri" panose="020F0502020204030204" pitchFamily="34" charset="0"/>
                        </a:rPr>
                        <a:t>&amp;</a:t>
                      </a:r>
                      <a:r>
                        <a:rPr lang="zh-CN" sz="1300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右转策略优化</a:t>
                      </a:r>
                      <a:endParaRPr lang="zh-CN" sz="13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优化中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904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路口左转遇到对向直行车辆集合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直行与左转车辆交互优化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开发中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5904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左转</a:t>
                      </a:r>
                      <a:r>
                        <a:rPr lang="en-US" sz="1300" dirty="0">
                          <a:solidFill>
                            <a:srgbClr val="333333"/>
                          </a:solidFill>
                          <a:effectLst/>
                          <a:ea typeface="Calibri" panose="020F0502020204030204" pitchFamily="34" charset="0"/>
                        </a:rPr>
                        <a:t>&amp;</a:t>
                      </a:r>
                      <a:r>
                        <a:rPr lang="zh-CN" sz="1300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直行遇到障碍车切车集合</a:t>
                      </a:r>
                      <a:endParaRPr lang="zh-CN" sz="13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预测策略优化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 smtClean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优化</a:t>
                      </a:r>
                      <a:r>
                        <a:rPr lang="zh-CN" altLang="en-US" sz="1300" dirty="0" smtClean="0">
                          <a:solidFill>
                            <a:srgbClr val="333333"/>
                          </a:solidFill>
                          <a:effectLst/>
                          <a:ea typeface="微软雅黑" panose="020B0503020204020204" pitchFamily="34" charset="-122"/>
                        </a:rPr>
                        <a:t>中</a:t>
                      </a:r>
                      <a:endParaRPr lang="zh-CN" sz="1300" dirty="0">
                        <a:solidFill>
                          <a:srgbClr val="333333"/>
                        </a:solidFill>
                        <a:effectLst/>
                        <a:ea typeface="微软雅黑" panose="020B0503020204020204" pitchFamily="34" charset="-122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614FF576-1966-4C36-83D0-EE6BCC2CE089}"/>
              </a:ext>
            </a:extLst>
          </p:cNvPr>
          <p:cNvSpPr txBox="1"/>
          <p:nvPr/>
        </p:nvSpPr>
        <p:spPr>
          <a:xfrm>
            <a:off x="518989" y="912103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使用的集合为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个，目前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收到集合相关问题反馈主要包括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汇入场景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buffer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时间较长问题；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左转场景集出现因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routing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掉头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问题；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非左转场景下出现急刹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35413" y="5121801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近期优化集合与效果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2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模型训练：控制强化学习与无限里程 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52366"/>
              </p:ext>
            </p:extLst>
          </p:nvPr>
        </p:nvGraphicFramePr>
        <p:xfrm>
          <a:off x="7791797" y="1192383"/>
          <a:ext cx="2502566" cy="293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566"/>
              </a:tblGrid>
              <a:tr h="39133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PNC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学习模型一览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9133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变道安全模型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高飞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9133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预测概率化模型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崔霄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9133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接驳学习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高飞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84793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控制强化学习模型（郭鼎峰）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84793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Path nudge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学习模型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付骁鑫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715"/>
            <a:ext cx="3918564" cy="32599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865" y="1192383"/>
            <a:ext cx="3563521" cy="29986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3158" y="4518099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控制强化学习架构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48146" y="4518099"/>
            <a:ext cx="288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无限里程任务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dashboard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5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</a:t>
            </a:r>
            <a:r>
              <a:rPr lang="zh-CN" altLang="en-US" dirty="0" smtClean="0"/>
              <a:t>机对比：基于挖掘场景特征分析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771"/>
            <a:ext cx="5411382" cy="33123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1077" y="4878139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向左变道时自动驾驶变道速度分布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85" y="1719076"/>
            <a:ext cx="5581318" cy="31590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17492" y="48775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向左变道时人类司机变道速度分布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3993" y="5454203"/>
            <a:ext cx="662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链接：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http://simtools.baidu-int.com/mapping/static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3994" y="917699"/>
            <a:ext cx="1015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分析典型场景下的行为特征，找到自动驾驶与人类驾驶的差异点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0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56460" y="773683"/>
            <a:ext cx="4533467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85" indent="-342685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478" indent="-285570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278" indent="-228456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9187" indent="-228456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6096" indent="-228456" algn="l" defTabSz="913821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sz="23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3009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18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828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741" indent="-228456" algn="l" defTabSz="9138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>
                <a:effectLst/>
              </a:rPr>
              <a:t>百度仿真核心功能介绍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百度仿真能力一览表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场景大类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场景编辑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场景转化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场景挖掘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运行模式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场景度量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模型大类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动力学模型</a:t>
            </a:r>
            <a:endParaRPr lang="en-US" altLang="zh-CN" sz="1400" dirty="0" smtClean="0">
              <a:effectLst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effectLst/>
              </a:rPr>
              <a:t>交通流模型与无限里程</a:t>
            </a:r>
            <a:endParaRPr lang="en-US" altLang="zh-CN" sz="1400" dirty="0" smtClean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ffectLst/>
              </a:rPr>
              <a:t>与主流仿真软件对比</a:t>
            </a:r>
            <a:endParaRPr lang="en-US" altLang="zh-CN" sz="1400" dirty="0" smtClean="0"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7461" y="773683"/>
            <a:ext cx="5343525" cy="429348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仿真使用及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应用整体概览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策略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模型训练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仿真使用及效果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QA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使用仿真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整体概览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回归测试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4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Feature&amp;bugfix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宏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微观指标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能力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数据关联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应用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效果举例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866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QA</a:t>
            </a:r>
            <a:r>
              <a:rPr lang="zh-CN" altLang="en-US" dirty="0" smtClean="0"/>
              <a:t>应用仿真能力一览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631577"/>
              </p:ext>
            </p:extLst>
          </p:nvPr>
        </p:nvGraphicFramePr>
        <p:xfrm>
          <a:off x="735013" y="989707"/>
          <a:ext cx="9001000" cy="4237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0966"/>
                <a:gridCol w="3328101"/>
                <a:gridCol w="1531683"/>
                <a:gridCol w="2250250"/>
              </a:tblGrid>
              <a:tr h="450050"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需求描述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具体内容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使用仿真能力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使用效果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场景创建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根据</a:t>
                      </a:r>
                      <a:r>
                        <a:rPr lang="en-US" altLang="zh-CN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ADS</a:t>
                      </a:r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场景库体系，构建各类能力下的语义级场景并进行</a:t>
                      </a:r>
                      <a:r>
                        <a:rPr lang="en-US" altLang="zh-CN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fuzzing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场景编辑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r>
                        <a:rPr lang="en-US" altLang="zh-CN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350w+</a:t>
                      </a:r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的场景编辑，覆盖</a:t>
                      </a:r>
                      <a:r>
                        <a:rPr lang="en-US" altLang="zh-CN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个能力下</a:t>
                      </a:r>
                      <a:r>
                        <a:rPr lang="en-US" altLang="zh-CN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725</a:t>
                      </a:r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个语义级场景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场景管理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</a:t>
                      </a:r>
                      <a:r>
                        <a:rPr lang="en-US" altLang="zh-CN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测试角度层次化管理场景集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场景管理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初步形成了安全底线场景集，必过场景集，功能验证集</a:t>
                      </a:r>
                      <a:r>
                        <a:rPr lang="en-US" altLang="zh-CN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随机场景集，等组成的层次化管理体系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0050">
                <a:tc>
                  <a:txBody>
                    <a:bodyPr/>
                    <a:lstStyle/>
                    <a:p>
                      <a:r>
                        <a:rPr lang="en-US" altLang="zh-CN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PNC</a:t>
                      </a:r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发版测试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使用仿真在</a:t>
                      </a:r>
                      <a:r>
                        <a:rPr lang="en-US" altLang="zh-CN" sz="15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pnc</a:t>
                      </a:r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发版过程中例行化测试并给出测试结论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场景挖掘，度量评价，</a:t>
                      </a:r>
                      <a:r>
                        <a:rPr lang="en-US" altLang="zh-CN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L2w</a:t>
                      </a:r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运行等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已例行化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规模化站点接驳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规模化站点接驳验证（连通性等）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无限里程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初步打通，待优化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无人化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无人化套件接入仿真并验证功能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单机版仿真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已完成脱困模块接入并测试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63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QA</a:t>
            </a:r>
            <a:r>
              <a:rPr lang="zh-CN" altLang="en-US" dirty="0" smtClean="0"/>
              <a:t>使用仿真：各类场景在发版中应用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27468423"/>
              </p:ext>
            </p:extLst>
          </p:nvPr>
        </p:nvGraphicFramePr>
        <p:xfrm>
          <a:off x="1003693" y="853258"/>
          <a:ext cx="8568952" cy="1604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74973" y="783429"/>
            <a:ext cx="330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PNC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发版测试应用仿真流程：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85085"/>
              </p:ext>
            </p:extLst>
          </p:nvPr>
        </p:nvGraphicFramePr>
        <p:xfrm>
          <a:off x="571645" y="2527607"/>
          <a:ext cx="9001000" cy="3050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771"/>
                <a:gridCol w="2626686"/>
                <a:gridCol w="2756727"/>
                <a:gridCol w="1492816"/>
              </a:tblGrid>
              <a:tr h="320675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集合名称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集合来源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集合用途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集合类型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32565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安全底线集合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安全性评价涉及的能力中抽取对应的底线场景，目前数量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1.5K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用于保证发版的安全底线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worldsim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48067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必过集合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从各主要能力中抽取通过的场景，保证核心功能稳定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用于保证核心功能的稳定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worldsim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48067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功能测试集合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挖掘数据与路上</a:t>
                      </a:r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badcase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数据中获取对应的验证集合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用于验证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feature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bugfix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l2w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20675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随机验证集合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人工与路上数据构建集合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随机测试，发现新问题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Worldsim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/l2w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20675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宏观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微观评估集合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挖掘数据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测试指标化，保证各项指标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l2w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20675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能力边界评估集合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Fuzzing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集合与挖掘挂载数据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寻找能力边界，高频场景分析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Worldism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/l2w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74828" y="2088446"/>
            <a:ext cx="330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各类仿真场景集来源及用途：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1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仿真场景管理体系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28382194"/>
              </p:ext>
            </p:extLst>
          </p:nvPr>
        </p:nvGraphicFramePr>
        <p:xfrm>
          <a:off x="-218070" y="686137"/>
          <a:ext cx="2698254" cy="5111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右箭头 4"/>
          <p:cNvSpPr/>
          <p:nvPr/>
        </p:nvSpPr>
        <p:spPr>
          <a:xfrm>
            <a:off x="2425155" y="1133723"/>
            <a:ext cx="720080" cy="50405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2425155" y="2429867"/>
            <a:ext cx="720080" cy="50405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535213" y="3617317"/>
            <a:ext cx="720080" cy="50405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15333" y="989707"/>
            <a:ext cx="3024336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CNCAP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，北京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T3/T4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驾考，长沙考试等多个国家和地方的标准场景集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18766" y="2308986"/>
            <a:ext cx="3024336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覆盖去年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月以来所有路上出现碰撞等问题的集合</a:t>
            </a:r>
            <a:endParaRPr lang="en-US" alt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15333" y="3509987"/>
            <a:ext cx="3024336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覆盖去年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月以来路上所有自动驾驶场景并进行场景挖掘切片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(180w)</a:t>
            </a:r>
          </a:p>
        </p:txBody>
      </p:sp>
      <p:sp>
        <p:nvSpPr>
          <p:cNvPr id="14" name="矩形 13"/>
          <p:cNvSpPr/>
          <p:nvPr/>
        </p:nvSpPr>
        <p:spPr>
          <a:xfrm>
            <a:off x="3615333" y="4710988"/>
            <a:ext cx="3024336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通过人工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fuzzing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，形成对应语义级场景的集合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(376w)</a:t>
            </a:r>
          </a:p>
        </p:txBody>
      </p:sp>
      <p:sp>
        <p:nvSpPr>
          <p:cNvPr id="15" name="右箭头 14"/>
          <p:cNvSpPr/>
          <p:nvPr/>
        </p:nvSpPr>
        <p:spPr>
          <a:xfrm>
            <a:off x="2785195" y="4891008"/>
            <a:ext cx="720080" cy="50405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71917" y="6695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6982644" y="1205731"/>
            <a:ext cx="720080" cy="50405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6982644" y="2501875"/>
            <a:ext cx="720080" cy="50405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6982644" y="3695655"/>
            <a:ext cx="720080" cy="50405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6982644" y="4950147"/>
            <a:ext cx="720080" cy="50405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863805" y="1038870"/>
            <a:ext cx="2736304" cy="814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标准场景集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63805" y="2358149"/>
            <a:ext cx="2736304" cy="814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安全底线场景集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863805" y="4749291"/>
            <a:ext cx="2736304" cy="814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必过场景集</a:t>
            </a:r>
            <a:endParaRPr lang="en-US" alt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能力边界场景集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63805" y="3617317"/>
            <a:ext cx="2736304" cy="814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宏观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微观评估集合</a:t>
            </a:r>
            <a:endParaRPr lang="en-US" alt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随机测试集合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07421" y="64334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覆盖场景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0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Feature&amp;bugfix</a:t>
            </a:r>
            <a:r>
              <a:rPr lang="en-US" altLang="zh-CN" dirty="0" smtClean="0"/>
              <a:t> </a:t>
            </a:r>
            <a:r>
              <a:rPr lang="zh-CN" altLang="en-US" dirty="0" smtClean="0"/>
              <a:t>验证：丰富的测试集合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9139" y="1014255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测试集：路上问题集合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546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个，挖掘场景集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258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67061" y="5377478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路上问题垂类集合积累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155" y="1660034"/>
            <a:ext cx="3532733" cy="37147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39" y="1579643"/>
            <a:ext cx="3944156" cy="36365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79629" y="5374737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挖掘集合积累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81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回归测试</a:t>
            </a:r>
            <a:r>
              <a:rPr lang="en-US" altLang="zh-CN" dirty="0" smtClean="0"/>
              <a:t>: </a:t>
            </a:r>
            <a:r>
              <a:rPr lang="zh-CN" altLang="en-US" dirty="0" smtClean="0"/>
              <a:t>版本对比发现问题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35129" y="868304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测试集合：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l2w: 2.9w;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worldsim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3.5w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09" y="1267850"/>
            <a:ext cx="6552728" cy="1367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6" y="2693143"/>
            <a:ext cx="6312006" cy="2822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2736" y="5573583"/>
            <a:ext cx="302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详情链接：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点击此处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3" name="Picture 1" descr="C:\Users\hanzheng01\Documents\Baidu\Baidu Hi\hanzheng1987\My Images\d2\d2f1cf98655a15744c5602b703385ca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643" y="1086920"/>
            <a:ext cx="3138712" cy="19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4EAAAIkCAYAAACgDC4lAAAMTWlDQ1BJQ0MgUHJvZmlsZQAA%0aSImVlwdcU1cXwO8bmSSsQARkhL1EkRlARggrgoBMQVRCEkgYMSYEETelVMG6RRRcaFXEonU%0aAUifuURS3dRQHKpVarOJC5bsZoLXf+H3n97vv/XPuueeec3Lffe8CoFfLl8nyUX0ACqSF8o%0aTIUNaEtHQW6RFAAQKMgRFg8QUKGSc+PgZAGbz/XV5fh7ZQrripfP2z/7+KgVCkEACAxEPOE%0aioEBZD3AYCXCmTyQgCIbKi3nV4oU3EGZCM5DBCyTMU5Gi5TcZaGq9U2SQlcyDsBINP4fHkO%0aALotUM8qEuRAP7o3IbtLhRIpAHpkyEECMV8IOQryiIKCqSqGdsAp6ws/OX/zmTXkk8/PGWJ%0aNLmohh0kUsnz+jP+zHP9bCvKVg3M4wEYTy6MSVDnDut3MmxqtYhrkHmlWbBxkQ8hvJUK1PW%0aSUKlZGJWvsUXOBggtrBpiQ3YX8sGjI5pAjpPmxMVp9VrYkggcZrhC0WFLIS9KOXSBShCdqf%0adbKpybEDXK2nMvRjm3ky9XzquxPKPOSOVr/N8Ui3qD/VyXipFTIVAAwapEkJRayLmQjRV5i%0atMYGsykRc2MHbeTKBFX8dpDZImlkqMY/lpEtj0jQ2ssKFIP5YuViCS9Wy9WF4qQoTX2wHQK%0a+On4TyE0iKSd50I9IMSFmMBehKCxckzvWLpIma/PF7skKQxO0Y3tl+fFae5wsyo9U6W0gmy%0amKErVj8TGFcEFq/OMxssL4JE2ceGYuf2y8Jh68CMQALggDLKCELQtMBblA0t7T3AN/aXoiA%0aB/IQQ4QATetZnBEqrpHCq+JoAT8AUkEFEPjQtW9IlAE9R+HtJqrG8hW9xapR+SBx5ALQDTI%0ah7+V6lHSodlSwCOokfxjdgGMNR82Vd8/dRyoidFqlIN+WXqDlsRwYhgxihhBdMbN8CA8AI+%0aB1xDYPHA27jcY7Wd7wmNCB+EB4Rqhk3BriqRU/lUs40An9B+hzTjry4xxB+jTGw/FA6F36B%0aln4mbADfeC83DwYDizN9RytXGrcmf9mzyHMvii5lo7ijsFpQyjhFCcvh6p66LrPeRFVdEv6%0a6OJNWuoqtyhnq/n535RZyG8R39tiS3A9mKnsWPYWewg1gxY2BGsBbuAHVLx0Bp6pF5Dg7Ml%0aqOPJg34k/5iPr51TVUmFe4N7t/sHbR8oFBWr9kfAnSqbIZfkiAtZHLjzi1g8qWDkCJaHu4c%0a7AKr3iGabeslUvx8Q5rnPutJLAAQmDgwMHPysi14KwF5H+Jhf+qxzKoJ7cTkAZzYKlPIijQ%0a5XXQhwN9CDT5QpsAS2wAlm5AF8QAAIAeFgLIgDSSANTIZ1FsP1LAfTwSwwH5SDSrAUrAJrw%0aQawGWwHP4I9oBkcBMfAKXAeXALXwG24frrAM9ALXoN+BEFICB1hIKaIFWKPuCIeCBsJQsKR%0aGCQBSUMykRxEiiiRWcg3SCWyHFmLbELqkZ+QA8gx5CzSgdxC7iPdyF/IexRDaagRaoE6oKN%0aQNspBo9EkdBKag05DS9AydDFajdahO9Em9Bh6Hr2GdqLP0D4MYDoYE7PG3DA2xsXisHQsG5%0aNjc7AKrAqrwxqxVvhPX8E6sR7sHU7EGTgLd4NrOApPxgX4NHwOvghfi2/Hm/AT+BX8Pt6Lf%0ayLQCeYEV4I/gUeYQMghTCeUE6oIWwn7CSfh09RFeE0kEplER6IvfBrTiLnEmcRFxHXEXcSj%0axA7iQ2IfiUQyJbmSAklxJD6pkFROWkPaSTpCukzqIr0l65CtyB7kCHI6WUouJVeRd5APky+%0aTn5D7KfoUe4o/JY4ipMygLKFsobRSLlK6KP1UA6ojNZCaRM2lzqdWUxupJ6l3qC91dHRsdP%0ax0xutIdObpVOvs1jmjc1/nHc2Q5kLj0jJoStpi2jbaUdot2ks6ne5AD6Gn0wvpi+n19OP0e%0a/S3ugzdkbo8XaHuXN0a3Sbdy7rP9Sh69nocvcl6JXpVenv1Lur16FP0HfS5+nz9Ofo1+gf0%0ab+j3GTAMRhvEGRQYLDLYYXDW4KkhydDBMNxQaFhmuNnwuOFDBsawZXAZAsY3jC2Mk4wuI6K%0aRoxHPKNeo0uhHo3ajXmNDYy/jFONi4xrjQ8adTIzpwOQx85lLmHuY15nvh1kM4wwTDVs4rH%0aHY5WFvTIabhJiITCpMdplcM3lvyjINN80zXWbabHrXDDdzMRtvNt1svdlJs57hRsMDhguGV%0awzfM/xXc9TcxTzBfKb5ZvML5n0WlhaRFjKLNRbHLXosmZYhlrmWKy0PW3ZbMayCrCRWK62O%0aWP3OMmZxWPmsatYJVq+1uXWUtdJ6k3W7db+No02yTanNLpu7tlRbtm227UrbNtteOyu7cXa%0az7BrsfrWn2LPtxfar7U/bv3FwdEh1+M6h2eGpo4kjz7HEscHxjhPdKdhpmlOd01VnojPbOc%0a95nfMlF9TF20XsUuNy0RV19XGVuK5z7RhBGOE3QjqibsQNN5obx63IrcHt/kjmyJiRpSObR%0az4fZTcqfdSyUadHfXL3ds933+J+e7Th6LGjS0e3jv7Lw8VD4FHjcdWT7hnhOdezxfOFl6uX%0ayGu9101vhvc47++827w/+vj6yH0afbp97XwzfWt9b7CN2PHsRewzfgS/UL+5fgf93vn7+Bf%0a67/H/M8AtIC9gR8DTMY5jRGO2jHkYaBPID9wU2BnECsoM2hjUGWwdzA+uC34QYhsiDNka8o%0aTjzMnl7OQ8D3UPlYfuD33D9efO5h4Nw8IiwyrC2sMNw5PD14bfi7CJyIloiOiN9I6cGXk0i%0ahAVHbUs6gbPgifg1fN6x/qOnT32RDQtOjF6bfSDGJcYeUzrOHTc2HErxt2JtY+VxjbHgThe%0a3Iq4u/GO8dPifx5PHB8/vmb844TRCbMSTicyEqck7kh8nRSatCTpdrJTsjK5LUUvJSOlPuV%0aNaljq8tTOCaMmzJ5wPs0sTZLWkk5KT0nfmt43MXziqoldGd4Z5RnXJzlOKp50drLZ5PzJh6%0aboTeFP2ZtJyEzN3JH5gR/Hr+P3ZfGyarN6BVzBasEzYYhwpbBbFChaLnqSHZi9PPtpTmDOi%0apxucbC4Stwj4UrWSl7kRuVuyH2TF5e3LW8gPzV/VwG5ILPggNRQmic9MdVyavHUDpmrrFzW%0aOc1/2qppvfJo+VYFopikaCk0gh/sF5ROym+V94uCimqK3k5Pmb632KBYWnxhhsuMhTOelES%0aU/DATnymY2TbLetb8Wfdnc2ZvmoPMyZrTNtd2btncrnmR87bPp87Pm/9LqXvp8tJX36R+01%0apmUTav7OG3kd82lOuWy8tvfBfw3YYF+ALJgvaFngvXLPxUIaw4V+leWVX5YZFg0bnvR39f/%0af3A4uzF7Ut8lqxfSlwqXXp9WfCy7csNlpcsf7hi3IqmlayVFStfrZqy6myVV9WG1dTVytWd%0a1THVLWvs1ixd82GteO21mtCaXbXmtQtr36wTrru8PmR94waLDZUb3m+UbLy5KXJTU51DXdV%0am4uaizY+3pGw5/QP7h/qtZlsrt37cJt3WuT1h+4l63/r6HeY7ljSgDcqG7p0ZOy/9GPZjS6%0aNb46ZdzF2Vu8Fu5e7ff8r86fqe6D1te9l7G/fZ76vdz9hf0YQ0zWjqbRY3d7aktXQcGHugr%0aTWgdf/PI3/edtD6YM0h40NLDlMPlx0eOFJypO+o7GjPsZxjD9umtN0+PuH41RPjT7SfjD55%0a5lTEqeOnOaePnAk8c/Cs/9kD59jnms/7nG+64H1h/y/ev+xv92lvuuh7seWS36XWjjEdhy8%0aHXz52JezKqau8q+evxV7ruJ58/eaNjBudN4U3n97Kv/Xi16Jf+2/Pu0O4U3FX/27VPfN7db%0a85/7ar06fz0P2w+xceJD64/VDw8NkjxaMPXWWP6Y+rnlg9qX/q8fRgd0T3pd8n/t71TPasv%0a6f8D4M/ap87Pd/3Z8ifF3on9Ha9kL8Y+GvRS9OX2155vWrri++797rgdf+biremb7e/Y787%0a/T71/ZP+6R9IH6o/On9s/RT96c5AwcCAjC/nqz8FMNjQ7GwA/toGAD0NAAb8rqBO1Jzz1IJ%0aozqZqAv+JNWdBtfgA0Ahvqs917lEAdsPmAJtuCACqT/WkEIB6eg41rSiyPT00vmjwxEN4Oz%0aDw0gIAUisAH+UDA/3rBgY+boHB3gLg6DTN+VIlRHg22OilosvM4nngK/kX6/p/WZ+WxDoAA%0aAA4ZVhJZk1NACoAAAAIAAGHaQAEAAAAAQAAABoAAAAAAAKgAgAEAAAAAQAAA4GgAwAEAAAA%0aAQAAAiQAAAAAzgmoMQAAQABJREFUeAHsvQl8XGd57/9ot3bJtrzIkndHXuJ9C8HEJAEKLUs%0ahhhCXNCmlTm97e3tL8wE+QLiB9PKH20Bv/23/bXyBlhCSQsOftSXQEmIS0ixeYju2I8mJbU%0amWF3mRrM22tnt+7+gZvXN0Zj8zGml+L8yc7T3v8j0TeX7zPO/z5Kxas2FEWEiABEiABEiAB%0aEiABEiABEiABLKCQG5WzJKTJAESIAESIAESIAESIAESIAESMAQoAvlBIAESIAESIAESIAES%0aIAESIIEsIkARmEUPm1MlARIgARIgARIgARIgARIgAYpAfgZIgARIgARIgARIgARIgARIIIs%0aIUARm0cPmVEmABEiABEiABEiABEiABEiAIpCfARIgARIgARIgARIgARIgARLIIgIUgVn0sD%0alVEiABEiABEiABEiABEiABEqAI5GeABEiABEiABEiABEiABEiABLKIAEVgFj1sTpUESIAES%0aIAESIAESIAESIAEKAL5GSABEiABEiABEiABEiABEiCBLCJAEZhFD5tTJQESIAESIAESIAES%0aIAESIAGKQH4GSIAESIAESIAESIAESIAESCCLCFAEZtHD5lRJgARIgARIgARIgARIgARIgCK%0aQnwESIAESIAESIAESIAESIAESyCICFIFZ9LA5VRIgARIgARIgARIgARIgARKgCORngARIgA%0aRIgARIgARIgARIgASyiABFYBY9bE6VBEiABEiABEiABEiABEiABCgC+RkgARIgARIgARIgA%0aRIgARIggSwiQBGYRQ+bUyUBEiABEiABEiABEiABEiABikB+BkiABEiABEiABEiABEiABEgg%0aiwhQBGbRw+ZUSYAESIAESIAESIAESIAESIAikJ8BEiABEiABEiABEiABEiABEsgiAhSBWfS%0awOVUSIAESIAESIAESIAESIAESoAjkZ4AESIAESIAESIAESIAESIAEsogARWAWPWxOlQRIgA%0aRIgARIgARIgARIgAQoAvkZIAESIAESIAESIAESIAESIIEsIkARmEUPm1MlARIgARIgARIgA%0aRIgARIgAYpAfgZIgARIgARIgARIgARIgARIIIsIUARm0cPmVEmABEiABEiABEiABEiABEiA%0aIpCfARIgARIgARIgARIgARIgARLIIgIUgVn0sDlVEiABEiABEiABEiABEiABEqAI5GeABEi%0aABEiABEiABEiABEiABLKIAEVgFj1sTpUESIAESIAESIAESIAESIAEKAL5GSABEiABEiABEi%0aABEiABEiCBLCJAEZhFD5tTJQESIAESIAESIAESIAESIAGKQH4GSIAESIAESIAESIAESIAES%0aCCLCFAEZtHD5lRJgARIgARIgARIgARIgARIgCKQnwESIAESIAESIAESIAESIAESyCICFIFZ%0a9LA5VRIgARIgARIgARIgARIgARKgCORngARIgARIgARIgARIgARIgASyiABFYBY9bE6VBEi%0aABEiABEiABEiABEiABCgC+RkgARIgARIgARIgARIgARIggSwiQBGYRQ+bUyUBEiABEiABEi%0aABEiABEiABikB+BkiABEiABEiABEiABEiABEggiwhQBGbRw+ZUSYAESIAESIAESIAESIAES%0aIAikJ8BEiABEiABEiABEiABEiABEsgiAhSBWfSwOVUSIAESIAESIAESIAESIAESoAjkZ4AE%0aSIAESIAESIAESIAESIAEsogARWAWPWxOlQRIgAT8INDX1+tHM2yDBEiABEiABEhgggjkT1C%0a/7JYESIAESCBDCPz2+94jP/jhj2WotlMGuwvlztvuNCP73svfMts7Nt8tx15rlKPdL5njc8%0a+el8qqaqlcXSDvufUDcuftHzbnj/zkG7Lq3R81+3g7dPqA2V8zb33wHHa++OWHpbGxKeRct%0ahys6u83Uz1SXJyWKae7v3CT0nHgerrmHm4sPE8CJEACJCCSs2rNhhGCIAESIAESyD4CEH/v%0ad17fdwSgLfiWN9wgn//7h6S4tleWyZuNYLtW3icVDZ1y+qd5snBGr9QvXCJvzDotVxqr5H/%0a8lwdMG/cdeVn+uLogeKyicWX5Fvn0J++Xez66K/sgc8ZpJwDBGU1oos76oUHZMG04ZHz7r+%0abKY2XlIed4QAIkQAJTkQDdQafiU+WcSIAESCAKgQZH6EHswSr3o9e+IQXlAwKxpgIQgq+/v%0adSINzQFQQjBt6I+R4pLyiS3sU8GugtkTe0609Oh9lfk6fLLwWOcRJt4qdUPfbKQQKoJRBOA%0a6B91DuTlC0Sf/cI122qJY3eJdt1dn8ckQAIkkIkEaAnMxKfCMZEACZBAiglAkMEKiPLt1/5%0aezrcfN6LuE+/7kqxY3iDffvkf5djpg+b6inlrZbUj9n7y2C/kQxtb5cnnrsoXFm2Vj7/yPV%0amxc4epd1f+GuMKqvehve2b7zD3wR0U7qRf+l9fMe3xjQSmIgG1QOp2Ks6RcyIBEpg6BCgCp%0a86z5ExIgARIIG4Cn/rEn5t7INByGzqM9Q/WPbhvfvhPPyL55delpLZPru2tlfe/fZk0rH+v%0avOas53th/9/I6aEquaH2Rvmgs4YQ59SlFA1+5iMPmXPYx3pDFhLIdgK2ONR93WY7G86fBEg%0ag/QRSGhjG7foDdyGUlc4v0KudX4YbD/xErpVflYLB1aLXFIG6GOFYXYn0GrckQAIkQALJE8%0aCaQIg3DQoz5Lh3FnWXGEsgLHfYzx11A103P0durGmThxyxiC+uc7fUS+/gDCMAsaYQf6cLG%0agaMiMR9KGiDf7+Tf05sYWoQsN1UdV+37hna4lD3deuuy2MSIAESSIRA/pJNddLU/mrwXvyq%0aC/H2qiPYbnR+DX5q73ekrrZB2tobzfZDN62X775wwBz/4ye/H4z+9t2XvylwGVL3oTtXvUl%0aGSgLrP+AKhChxn553v+T0NcrBy32mv/e/75Fgv+4dfHnQQhciJcEtCZAACcRPwP2DHIQZBC%0aAK/tbi34ET3R0y3Fhj9q+X9cr/fOwBkVqR+c7f/w3L3yyD134oBy71OhFEr8ji//1Bc2+d8%0a35EDsnVEwPOr3XmFN9IgAR8IGCLQ93Xrbt5Wxzqvm4vdJyTa05Kl9q6Omlta5OR4UAgnJyc%0aHJlWXCIlpWVSFkMgHE0LU1JS6u6exyRAApOUQM47P7ttRNd7YA4q2A6PWu2wDmRtdeBX3ZG%0aShqDoc4f8xr22cMMxCn5ldhd3Pf5S7CbEYxIgARIYT+DPH/ov409aZ7z+LluXzS7W7KHsef%0al7Zs0efrj70OZ7BD/kYR3frNqlZos62Lf/fcC57z78WVn3f+7FrgwcypOCNUNy6F+Oy6l/O%0aSFFm9qN2yiuqcikKyhosJDAxBCACLx44bzkOqIvLz9f5s+rE8jAEyfeEAjB3NxcqXXOnW5r%0aleGREfnYO98pB86fN4MtLJpmtgUFBdLX0yWHDu6XwaERKSzMl4LCYqmtXzIxk2KvJEACvhD%0aI+dZj3w5JEeEl2tAThZsvvNkICZAACSRMwG3Ri7UhBHrRguif+Dv/nae/I+/5yO3m9Ibym+%0aVfnOMBJw0ECjw/ENVTA7vgh8DHjjxvPD0GDhyVpX/6blNv4+zb5EL+BTn+L69L55HLcrL8m%0aRARyH83DCa+kUBGEIA1b3jUEogB9fX2SL9zLscRgijYh1hEnU3z5spFR+i1tJySoaEhGRwc%0alMULFkjL6dOmbq5TZzgvz+wPOdeKHQthWXmF2eIkxOX69aH5QU3lON9oJIgTGKuTQBwEGBg%0amDlisSgIkQAKTlQAEJIK9YP2ergGE0IMLKAosdxCIcL9H0vh3ve9dJrInrh1uflKOdfYai+%0aGGDpFvDgTWd6v7P6yFWuA9AoskLI7YD1fcAtHLiqnJ5gt7ShlcJhxInieBFBDo6ekOtgqxi%0aHL1an/w3MwZM4z1ENZFcSyIzv9l4aJF0nryhGx5083y0n8+LwOOeJxXVy8d11pkxBGXKL/z%0am/caj7KNGzea4yNnDsr6DRvMfqS/F6ZCjG/qyeau7m7f/TfIXd99jGVSXgVLp7xKOAF71MN%0aDDvfrWmqvtniOBFJBgCIwFVTZJgmQAAlkEAEIPKSDQE5AfDGByHMLQFzHlyIIr180PmZGjz%0ayA92+fI6tu+ntz3PzP/yxfO/YNuTy7UGaX3yjLHQsjvlj9r7//f+Q9t37ArCFHiolYSjivE%0a/teiFItXBuuJLglgcwhEE0sXuvvM5bFRYsWS7vjclrriEIIx5nX+uXk9UF586KF8tLpdmM5%0afPuK5XK+sFBm1dTIlndtlILRAFM6W/xt8vqxSK9ja3s92OfjFXz2vbofrm29nugW83LPFW1%0apwK1E2+V9JBCNAEVgNEK8TgIkQAKTmIBbAF5zXD6R+F0tgGohvOeju8wskSYC4i+v3UkM70%0aQE/dzOcrnrS1fMta8OdsnXBwpNom3cB+Go4syrXfv6JEbIoZMACSRJAGIRfw9sIQWX0Zycg%0aCuqNl9XXyff/973ZOtvbdZTZqvWPfzoBCEI4YRztnXPrqM36zkc23X1um61nlcdvaZ1dfua%0aFcDQbQ3U4Ipa1966LYr4MU0L+lfBGs6SiOj67nLY4RGu0PIYjgzPpzRFBPGSAAmQAAlMHAF%0a18VSBB6FW0dApVxqrpGh0WHARhYUQBRZCfCWDAETZsW2akxg+sE4Q0Qb7p/XJkfxKcw1f6G%0aKx5pnKfCMBEpiyBPTvjD1BiDR3sQXg2LVAtFI9br/aEhSAttVP9xFhPq/1f8tfPb5Hnti0U%0ab7ee1zWd4y2UeOsQ3T2B0fdM3GP3qdWRBVY2h/+hsHjAOuiTRnzgtUqY9eCZwI7GzaP3uM6%0aj8M7b/+wx9nAqTsl/DXU0DFLYMl2sB0vpnoREZ69CtrS+4LtWhX1ms0F7vc4DidCrdu5O8k%0aJUARO8gfI4ZMACZCAFwF8MUOxLXVBATjqZoVE8epyZASikxReBSKsgCjfe27QbH+/4Lr8VZ%0aXzZavLHJo3+4sDksobC+LoZXyB8P7SN3Y/90iABCY/AfwdsP8WDDo/Np3oDhWBSDUW798DF%0aSjjCOVulz/7yHZ5ybmw2nkNLnPWLY+u1zvgZLA45kQ6RsE5jX6M/Zy+Jjl09pBI6VJzHVa3%0avtoLsr/7gjnWNy9rIK5BRGGe4cYVYuF7WVsTk25t7Ch0L1ah5Q4K5iXo0LL7h7nX97YFO7T%0a3cRLit0AC0f/d7eGa/tsQbIA7U44A3UGn3CPlhEiABLKdgApATc8QYgEcFYDuOrYbKPg98a%0akK+cLj3XKsJRBA+ge5nfKZ3iLjCorr3/zGblELI45hRURRKyL23XVwjoUESCA7CbiFTDgKt%0ali0xaW7vl1Pr+k6Yve1/FcOyP5ADKygYDz4swOyduFGOXTIEYaIbOMErxkRJ+LpjCHTnAqj%0aQydfkjULt0hfX58UOuky8p3X1atXtcuI2xGn3Q1O4BsNhBOxsnUxnNC0qsS1qyLZ66Zwote%0arLs5FagvXI7Xn9TxVPJ9ofAO3hxT735OQCzzwhQAtgb5gZCMkQAIkkBkEYN3Dr8HRBCC+LK%0amV0O0GCivg0ZaBoACEK+gbBTlBAYgvc+5/zNftnCUnfjkoPe2h7l2ZQYWjIAESmGgCsVq9I%0aOBUzMHtHJGGNRKxzgERifskYMGzRceAcxZFRVSIYGnXuwPbze+YI/sP75c1H1wnhSNnZPW8%0aNY618KrsPR5YAy1y3VQ8fcJxjXzxsCMSA/ctry6V1VvfL4cPjVk7Dx88KPfUrpUDK3Jl1fS%0aAy3zOxRE52H5YDr7+I/mXX66Urcu2jfu7GTqisSO3iB27Mrbn/hs8dmX8XqT2Xm8fsxaOv3%0aP8mQ0N4d1gTW0Pl1ptRYW1HmMbyXXWrqf7GuBMj7lNnAAtgYmz450kQAIkkFEEYhGAEHBYB%0a6hWPC8rodsKaAeEwYTd/eDcvfvmy5O72qRn35gIhCWQ/2CDDgsJkECiBPA3yi533nZnUCTa%0a5732I4kfr/rucxCTtnBRcWnXU6EJMYp9CFaIVBWnuB/3mXrOGsYj7c2SW1JrmkA9Fbiaamd%0aNVYlT/5DT7xqzDfYFN1bnfrusXrbDHKJt9AeXVy1oI1pB6p/TjadMNbjsalk9PeAmqseRto%0acvjT0fWPNuqL1R1lQXy6HLYylFIt3vvqaBbNaMru10X4/nONYfHuJpM1pd/PvoLuqme72sV%0a9TyqRFhm9pfNdG1cY+OF8F/3CJfr7nbTuaYlsBk6PFeEiABEsgAAirsNAcghuQl7nDeDgSD%0aY0QK7WsvCeaoumNbvgkGo26gsAIuLh2R/dUjTh3cESj2P1A37CqR801X5GJTjxNwZuzLg11%0aH7+OWBEiABOIh4M6fp14O8bSRbN1IrqxBy6Xz9/F3Nv+eSGhg06BVMiAK18nvvHW9k3v1Ow%0aGh5wg+6XUsi46Y++7oWsbVtfc4xzc4rqmOa6WzVYEXmEMgOqp7PkZQmL/P64JrL1cvu9NdL%0aa5j24U20o3L7Yu3jR0sdnbXVpdIwSv7zcl9TuCecOVQ55iQXLK53lQzYnj0/PqTAXF7IEIb%0aELTu8o6tNUZM2+fzXgnkewzXlrudFVWl0tgUcFUdKV5gmookkgfzXhF7PuYGR/NjPjAnr5y%0aPgEXr5OBlnXNg/T7qDVb0B388wHpV/UEB1xbc9qaQHwwQndaOSqsiMd+VWgX3hiu0BIYjw/%0aMkQAIkMAkIqAB0W9zca/wwFbcFz50vUFNC2GsBYQVE+fhoVFDs22v9yjbmyo7ddfL0V49J8%0a49ygmIS9dAfgwuABAsJkEA2EQgnGoOCcRSGbalUa+Gel79nrs6qXSrDfe1yo2NVu3dJjRy4%0aNCZy/np/q+C6XT60+Z6QfINqfcKPcSoQ7PrR9sPNIdp97uv2HN3XYj1W9+BY64er58dY0DY%0aEshZda6rH8WxtkYz73EJ5pGQsV26kdtXajDrG4uxs1RKNY7U24zOiPyrgRweKwEhUeY0ESI%0aAEMpgAgrtgzUwsAtAdCMbLUggRiLQQDz0+5sbjDgiDLwboU9cT3r57hrTu7ZdT+4/Ltb0BF%0aydF5u5Tz3NLAiRAAiQQSgB/W22xpm6wagnViM161yuXx0QhojOjrCzfopeDFsFERWCwIe6M%0aI5BJAhmDi0ck20KY7qDjHi1PkAAJkEDmE4DAwh9+XdunI/ayAGpdFW6o63YDxTm3AIQrqDg%0ah148UF+OyKfY/IHADRWna3SdFm8wu30iABEiABBIgYAtA3K7iT5tSF309tl3vZdQFsFECbp%0aOo425P7+M2eQJ+sfWrnURnFN5BN9EWeR8JkAAJkEBKCXiJOnToJQDVcge3TC1e6Rwe2FlsI%0aoL29HTLgvphqZneLQV1Q/Jgdb7ZP3IosK4DwlPbuvm+mfLiI5e1WW5JgARIgARIgAQmCQFa%0aAifJg+IwSYAESAAE1MXSturhvJcAxHm3u6hxA7WSwqOOuhkdbRmS0uLr8va33yTznJxZb+q%0a5Iv9ZViHn8wvkmWeaUdW4GKFvuIE+/8gFEw0UbeZ2F5jrfCMBEiABEiABEsh8ArQEZv4z4g%0ahJgARIwBDQ0NPu6HjhBKAGgrFdTrzcQNH4k89dlZePXpE33zxfCgoKZc3Vful1xB8E4PHmd%0aikpLRNYFTXiZ/3GUuMGGunRoG48axUitcVrJEACJEACJEAC/hGgJdA/lmyJBEiABFJGQAWd%0aWwDCtXPIscLltVeF9A2LoZ00HhfdSeFxToPBQAR2nDvjnJkjx46elLbXTuOyHJo2TZqbzkn%0aN7LnBQAOICNq6bywoganINxIgARIgARIggUlDgJbASfOoOFASIIFsJADrG1IyuAUdWHit7c%0aN5XTNoC0a4bJY4bqD97U6kF1dRK+An//TdsuALs+XebVvlj29bLh/6ww/KO968VZqbIQ4DE%0aciwHnDrfdUhawERmW6A7qAuqjwkARIgARIggcwlQBGYuc+GIyMBEshyAhCASO4O4WULOmAJ%0aJwAXfHCRLNixSF4pPCJmH8fOy8sNVK2AaA9rAWfeXSJ5+blS29EuueVVcq1qphQUFhpX0LK%0ay8qAlEPVjKXBDtaOJxnIP65AACZAACZAACaSeAN1BU8+YPZAACZBA3ARgzXMHddFGwgnAzf%0a9jk8xZVS1vyDEpWCOyZs1Sc8vlljMya+W75OXP79Umglu1An70w2+SvqWXZO2v5spw9xm5u%0aHy9qfO1R39qXEF1PSCEXZ3MkNq1a6VpXyBhbkH5AC2BQaLcIQESIAESIIHMJ0BLYOY/I46Q%0aBEggywioOydyANpBXYAhnADENQjAcOX80Yshl+7Ylm/yAuIkrIDVO4tksLNQ1h4JJIrvr6i%0aS/QePy4FDx0Puw8HcZZ+Xmz78iNxw98eC1wa7C4P73CEBEiABEiABEshsAhSBmf18ODoSII%0aEsI6AC0J0CAhggAGF1cweBwTXcF65c65427hLSQagV8IPv3iK9s/ul4cQSxwrYaVxB9QZEB%0aYUrKKySmh+wfV98TiSwIrKQAAmQAAmQAAlkDgGKwMx5FhwJCZBAlhNQIRdJAA431oyjpMJx%0a3IUwJ9xWwBXvnW9qLm4NiMWOeYvMMVxBtXit7Ws/uE8vh91qSomwFXiBBEiABEiABEgg7QQ%0aoAtOOnB2SAAmQwHgCKgDdAWBQUy2AXgIQVjbbSqctnz1yWXfHbXdsKwmxAh5ffMpYAWtOnz%0aB1bVdQpIaw1wOiQt2aDSFtwjpZ1F0Sco4HJEACJEACJEACmUuAIjBznw1HRgIkkCUEwiWBx%0a/QjCUBct4PHqPArKL4iN7ztEi6bgrWCl14dLwqxFvCG35pnIoLCCuh2BcXNcAVNpiC1hZcV%0aMZk2eS8JkAAJkAAJkEByBOJb2JFcX7ybBEiABEjAIqBWPK8cgKgWTQCqeNTgMa9997i85tx%0a3x2MV8vRXj8nl/Zdk+o0BAdh9rNMkhv/s76+QL3z9mLx89Iq8/zcb5MSyNll5YpnACjjs3G%0au7gmI9IApEnK4HNCf4RgIkQAIkQAIkMKkJ0BI4qR8fB08CJDBZCUAAIgdgogJQ3Uft9YMQe%0alv+LE8O/7hN2vb2Se9wszQ9dURwHmXHtmmS298m7/vwx2XTuoWy8UPLjRVwbtecAMbqcume%0aVSz7Xm0yUUHhCoqy3BmrCk2M+4Vv7TavnkMHBEnomSg+gI/vJEACJEACJDBZCFAETpYnxXG%0aSAAlMGQIQcBCAX/zyw+OSwGOSEFZYZ+e1BhDXIcQgzGwBiPM37CqRovIheWn3JXMvxFlFgx%0aPts6HDtPnQ4/1ytGVAPvu5B6W+NkdOLWuXN/dslZqiIhkZHpbcwTzJGyiQ4bwhNCcVG68GR%0aJ4zHi1wP/3MrVvkA3MrTUTSlc44IhUEhsFYWUiABEiABEiABDKHQN6s2XMfzJzhcCQkQAIk%0aMLUJaCTP//P1fwpa1+wZQwBCuPWerJD86wX2JbOvFkTcf/HiWO6/so258hufnyOFR1bJuxf%0avlI4LFx1xN0/OHb4ug0UD8u7bCqWt5Lw8c7JH8juH5bf++3q5Vjsga06ulFkD12XgjdckZ8%0aubJb+6Wj77wD/KlZ7rUlw6U4pre+WFQ3ukcFGXjJRflWf27pHv/vCH0tF9VmZXzJXq2gpZu%0aHyJvL63bdxYcQJjxFjssXpW5EkSIAESIAESIIG0EeCawLShZkckQALZTkAFoNuCp1xUAF5p%0arAobbdMOBKP3Ybv1vmrjBtr5k2HZ291mAsZoP8greO+SCtlSUCX3//Mp2XFrg1y4sUvmtky%0aXoWuXpf/QqyY3YMe0Qml+5YRxBX3kkUdk48aNpgtY8+C2evj0ARmo7ZO29kY50X1A2k6/FB%0axCbkOBcQu1k8ZrxFB1JcUaRrSDYqeO0OvBxrhDAiRAAiRAAiSQUgIUgSnFy8ZJgARIIEDAa%0aw2fzSYWAagiyi2abDfQvHaEd5FxrqI4h+TwFQN50vCb8xw3zyHZOLhRittelZHeK3JuzSrp%0au94l7b2nUVX+9j/+Qga+XyDvufUD5licGDEfvO1Os49AMSriDjnCcLCiX15zhCIKBCIK3Fl%0aFOo0wfNtt75Vjpw/K/u7nRWpFZhfUyZYFa009vL3vPb8lNTWB/IevvYbQNmPlmCMan3/+hb%0aET3CMBEiABEiABEkiaQM6qNRtGkm6FDZAACZAACYQloALQKwcgbopFAIazIsINdMfuOvnpg%0a01y7seBZO/2QFbMz5FjLYE/8z093U5E0EUy8zMVsuniWllbeKOMPPtzGTp7Rso+sFOu5hXI%0aB+95UPqv58u8tfOkqf3VUTGnos4RcOU3mubhGprTPc24iGK7c/PvmfOaDkJF4oC1nnDNvPV%0ayvuOCnL3eaupi3y4dHR3yavsr5lTn9bNSVTjHEYczHVfSS3Ki8Q2xrYyopJbGb35jt91MUK%0aCGnBw9UEuk1zWc03GHu+4W4OHq8TwJkAAJkAAJZDIBisBMfjocGwmQwKQnoNa7ZAQg1gHCD%0aVTdO20ot++eIZ3tl+X5r/QERZF9/YGdxbJyfoHc9aUrMjJ0Uf7kL2+Tzs298tZX3izFVzpl%0axmsHJG9OvVxYvkb2Hzwu9/7Rl2XXrl3mBUGkos5uE+f/52MPmFMljnuouyAgzbyGBeY0BOJ%0ayx3KoBRZBlJmFjknQKh2OILyxdp1AKD7+8j/KrWvfHrz6zMl/De5j53z78ZBj98Gs2qXuU8%0aHjFfPGLJDBk6M7q53+I5WC7hJPHvY90UQk6oYTouE+I3b73CcBEiABEiABPwjQHdQPimyDB%0aEiABFwEVLjhC3+4L/exWAA1EAwiibqL7QZa1F3lvmyiiA4X58jQ9Bukp+dxkxfw4vpukxcQ%0alTU34IV5i6W3r0/++h++Z9o43tksD3zrU0aUwYXzP57+UbDtgJunSIml4f7r+x4y4g2uoVo%0aOj1r04Caq4grnPrT5HtFrqAvXUAg/lM//4ONybqDN7P/y4L/LLOfardvfIh+qucecw5vWDZ%0a5w7dhjsC/Zfdrn1Y0Vlk0VqPZ17J9uPGVOmbk/7b46dmyL37GzoXtuUWxfXbKpTo46nxe1c%0aNrXuE8CJEACJEACfhKgCPSTJtsiARIgAYeACjckWA8nAAEKkTcjBYFBnXCBYOAGevN9M40b%0aKAK/oE+12iElg+7DMvXkr5uk49wZZy3gNunM75VZ/TNkWt9FGe7ulIJFK6Sr1ElHke+sJcw%0aLrCfsGDkuA42Oa6izBhDjX1S+3rSP8RT2lIakp0D6CVjIUGyBpuc2bL5ZpFsEbqEQg0eOHp%0aMLHc6J0XJBjgkEHwrcP2ER1NLUu1ea/m2vObx53a2y5+WASNXr2Iaz+nlZ/PKvFAdvVT4qU%0aHW8qKDXgpWj7Kj1z3Z9tW/R6zg3OK/fvhRcS4mTI7VXZVl5nRS3z/SMHBtyIw9IgARIgARI%0aIAkCdAdNAh5vJQESIAE3AazdCyfc7LoQT7AcQcCFK5FcSeEG2rynRZp/lGMsR1oXbUF05PY%0a3y5KVQ/LDQ1ek5+x1WVpVLG97Yq00nFskc7tmy4zTb0j5eSddxNIb5Y2SAml67axxBUVE0P%0a/+Zx8PEUJoz+3CCHEISyaELFw/T+5tD64f1Pmo1VCPsZ5w++rbjRDUc/Z2TmGdfSizRoPFr%0aFq5wtmfGbwWi7Xvpz/8qanvHkOwEddOpHp4TlrUzVWPYdnTYru92oIT193CMprohOWX6w+V%0aLLckQAIkQAJ+E6Al0G+ibI8ESCBrCWjwlmhf4GMRgO5gMjhWq6K6gZ745YAjAAMiEusFh2o%0a7DXus0/vT7fXOfq4jAh3XzWnX5Z1/dJOM5OdKXUdAaFVc6JO8WfNkZO4cWTVrlnziM/9k7q%0a2ZPdcIPnVjhdDLL79urkEoqVgq2uS07ogjHEMAokAs3VB7o9mHZRJWQxRNFo8xvu3ut8vF4%0a2OWQBV6qGcLPRxD/NlFLWoFErA82tewv6H85qBYVXEdsG26a4pANLuFGWppH3qHbd1zX0Md%0atezBrVRdS3Ee7qVa4E76VMCgqaeCHM2Jp4OnzQ44mh8IJPwPBKF38IgESIAESIAE4iNAERg%0afL9YmARIgAU8CKgC9grfYN8QiACGgIJwgxNAuLIsqQNQN9NGd+xwrYk2I8FPxYFxMbyiUoy%0a0D0t+UJ7feslgG3yLyzqG3yoDzPwSEGRkeltzSCjl79Zr0OgKmt7fXDPPk8FE5+fJRWbipV%0aurfW+KshwtYLHGxv71U4MwYsmZtU7t85iMPBQWVjtO2HGJfhSBcZO/cMZp2wmlL66N9+x4c%0aNzUfD1732yoW7jmBfbjiJRrVPda4vYa5ccVvjwXGcVex549rKjphKQQrv+ft7p/HJEACJEA%0aC2UmAIjA7nztnTQIk4CMBtdqFExbaVawC8NOfvD8ofnDvPR/dpU2YpPBPf/WYsRSVOAKsrz%0a1gFbu2NxCpJc+pidd399UbYbZp3fMy95ZcyXOsgAOvIHefyJzB65LrrAUczsuTnms9sv/V4%0ayZB/LQ5ueY63jbm3G7GMNzoWAxHz+o2WGl0B2Il0txV1KI6rJlq0XS3kwnHkURXpGuJjD2S%0a4EykPd5DAiRAAiRAArESoAiMlRTrkQAJkIAHARWA0YRNLAIQzet6Qlid3G2qG+i5xi6nZol%0aA+LmF2R3b8k1KiIZ1DfLSqVo53dotI2+ploYTS8zoS4ccC+C0MrN/xtGPA8XX5OuPBtbPzS%0a5Z4lgXy801tT5ifu5xmArWWzRxFO261VRW7ZJLVj1uTpYESIAEMorA2M++GTUsDoYESIAEM%0ap8A1pWhRBNJsQpADe4CceBuU91Af/GVo8b6p2vebEpIDL9jW4k0rHubExFU5K//3y86VsBK%0aqawqd4LBzDFVS4eHzHaoUKQ3L9dZt+dEzBwK/adALVSwSEYqWC8Ya/FypYz1XtYjARIgARI%0agARLwlwAtgf7yZGskQAJZQkAFm1usuaePYC1DTqAPL9Fm141mUdx6X7XADTRSSokd2wKRKr%0a/376/JY9/f76wFnOtYAXODVkD0V+qsBURprrwoBb31JkH8gUPHZf72KpmzuFJ69g0bN1KsV%0aYvk4mkacd6wDpGFBEiABEiABEhgchEI/fl3co2doyUBEiCBtBOAleyb39htgpjEIgAxwGgC%0aUNfMhRNd6gYaiAbqHRkTVsCV8wOC7Pv/3iylxdfHWwHhCjo0JKeqz8uLm48bdl8bdQV95wM%0arzXpDnEQQF6zz87uohdHvdtkeCZAACZAACZBAfAQoAuPjxdokQAJZTAAiBi6SSAHhpwBEm+%0aFEl7qBPvVgc0QxCSvgk8/1yV1fcvIC9nTLls3jrYCzBgOBYfAIBzsdf1BXefGRy+ZMKlw33%0aVEwXV3zkARIgARIgARIII0E6A6aRtjsigRIYPISgLumBm2JFtBD8/VFswCCRrQ21Q0U6RmK%0aIuB76HEkbwgUtQJWYC3gydG1gKNWQNT41bJWx0V0WdAVtKS0TJZtnyW//niLQOhCsEWbI9p%0aB/sBAPjscsZAACZAACZAACUwWArQETpYnxXGSAAlMGAEIQLhIIlVDNHEUjwDUdYXh2ozFDd%0aQNJZwVUAPCoP7wzEETKEZdQZf9Vp207gvkCXS359cxcgCmwsLo1/jYDgmQAAmQAAlkEwGKw%0aGx62pwrCZBA3ARUAIZbr2c3CAFYUD4Q0W1T60cLBBOrGyjWAuL1wE4nyqdT1ApoRwQ150cD%0awmA9oNsVdOuu6aKuoLBMhnNNNR3wjQRIgARIgARIYNIToAic9I+QEyABEkgVARVq8QjA4ca%0aaqMOJFggGDdhuoJEaxFrAz+0sd9YDXg27FtDkBnQCwgz3XpGn5zaaaKH7DwYSxMMVdFpZaa%0aQuwl6D4B3sHr+2MOwNvEACJEACJEACJJARBCgCM+IxcBAkQAKZRkAFYLQAMBi3WgBjFYCRA%0asGgvVjdQGEBRDnaMiDHWkbCWgE1IMxwb5fkLiwM5gzEvXAFrd9YalJDQJzCZTOceyrqJ1Pg%0aUstCAiRAAiRAAiQw8QQoAif+GXAEJEACGUYg1iTwGHY8AhD11d0ynNCK1Q0UbUH4wQKIoDD%0ah1gKiHtJCwArYVnc96Aqq6wGnOZZAez1gqqJ4pqpdzI+FBEiABEiABEggPgIUgfHxYm0SII%0aEpTkCDtfhtAQQ2WBcRICVS27G6gepjgBBECbsW0IkKigIr4LPrOse5gqI/ez0gxsdCAiRAA%0aiRAAiQwtQlQBE7t58vZkQAJxEgArpCxJoFHk9fK+6Sktk+QuiGWAgEId8hIAjBWN1B3f2oF%0aLH1XuRF59nV1BcW56/mhf/JrZs81rqB2/XgsdlgTWNTtnbzebhP7sHwyOqibCo9JgARIgAR%0aIYGIIhH4jmJgxsFcSIAESmFACEICxJoHHQCEAKxo65UpjVUwiKJZAMPG4gXpFBF3+m3WS54%0ai8uV2BvIAYpwaEGTzfKqcbAlkGcV1dQedsrzSuoD37AtbCVK4HxHhYSIAESIAESIAEMoMAk%0a8VnxnPgKEiABCaIACx00RK220NLRACqwLTbce/bbqCRksLjPkQEXTm/QL7weLdZC3jrLXNl%0a8C0iK08sCWnWtgIiQbyzOtBcP3DouCAqqF0gVOOxAtr3cp8ESIAESIAESGByEaAlcHI9L46%0aWBEjARwLqovnFLz8cU0TMeAUghhotEAzqxOMGCisgBKBGBO04d0a8rIBoVwPC5FZUG1fQBk%0ackIjUEClxB7fWA8bpqgsVAd4FpK9Y3iEyITRYSIAESIAESIIGJJUBL4MTyZ+8kQAITREAFY%0aCw5ADHERAQg+ogWCEbdQJ+47wUnyXxtVBqwAsICqGXL5rnSub5XtpxYp6fMFq6gKAgIc3xV%0aieRXXTeuog89+jfGClhWVm7WA/5i30VTD+sVmSTeoOAbCZAACZAACUx5ArQETvlHzAmSAAm%0a4CUCcocQqAFG3uLY35jWAqK8iM1IgGNRTN1CsL4ylIB0EIoLidd6xAtbeUimVVeUhawHRDl%0axBkRYCpS8nL5gawpxw3iA+7dQQ6VgPCEEcr8VRx8stCZAACZAACZCAfwQoAv1jyZZIgAQmA%0aQEVgNHEmT2V3IYO4/oYayRMuDzCDTSayFQ30La9fTEFmLHHhP2amYUy/+6acRFBxwLCnBa4%0agh5YeiIkNYS6gmp7XA+oJLglARIgARIggewgQBGYHc+ZsyQBEnAIxJMEXoGpAMxrj81Sh/t%0aiCQSjbqC/+MpRGW6s0e5i3iItxLo7asJaAU8Wvm7aOl85M+gKihMICANXUBTND2gO4nzLL7%0a8e95rAOLtgdRIgARIgARIggRQRoAhMEVg2SwIkkFkE4kkCryNPRACiH6ytQ168SCVeN1C09%0acDOYkFgGBQkh/eyAuIaAsLsedsFyZ81T45PPx90BUVqCFgBUeo3loqmhtDgNeYC30iABEiA%0aBEiABKY8AYrAKf+IOUESyG4CcHWMJwm80kpEAMYSCAbtx+sGCuH3xKcqzNCwFjCSFRCuoKe%0aqz0vuBSful+MK2rjo9aC7KFJDoHitBzQX4nhDovh4C6KDIgANCwmQAAmQAAmQwMQSoAicWP%0a7snQRIIIUEIADhmgnLXCJrAONxAY01EEwibqCICIry5HNXzRZpIcJZAREQBjkBb2mul/P5Y%0aykckBpCXUHt1BBghBLNcmkqud4GuwtdZ3hIAiRAAiRAAiQwGQgwRcRkeEocIwmQQNwEIMri%0aSQKvHQzVdsqQk/8uHgEIIYW+7vnoLm0m7FbdQPvaSyQvbK2xC+68gLACvunP5wbWAp6cM1b%0aR2YMVsLXijAz29MmCy7PkubnnzfW5XXPkW7/6dkhd+yBdSeIhNBkd1CbPfRIgARIgARKYGA%0aK0BE4Md/ZKAiSQQgLJCEAMKx4BiPoqNrEfqdhuoLH2oXkBbSvgOx9YFXTxtPtTK2B+WYkM5%0a+XJucoLwctwBcV6QFgiuR4wiIU7JEACJEACJJCVBGgJzMrHzkmTwNQloG6ZsVjlbAqwAKLE%0aKs70Xg04E82dUt1AkRS+34k0WqQNxLDFOkAUtQIOdhaOywuI6wgIMzxzUN76n4uMK2jn9C4%0ajFi91XZaTJy/JqjULUS0kP6A5kcAb1gT2J3AfbyEBEiABEiABEph4ArQETvwz4AhIgAR8Iq%0aACMFp+Pnd3iQpA9IcE6LGsN7TdQGPNN4hxIjm8FqwFDGcFtAPCwBW0Ny83mBriP371glkPi%0aHbs9YA4TiZJfDzzQF9adB2iHnNLAiRAAiRAAiSQXgK0BKaXN3sjARLwmcANd39M6tZukopn%0a/9W0nIgAhFUr3lx98QjOUDfQ+HMCYmJqBSx7o8bTCghX0G+PBoSBK+iZyrPB1BAHDgVyBqI%0aduIK+KJexKxBj6VoPaDp03tLdn/bLLQmQAAmQAAmQwBgBWgLHWHCPBEhgEhGA+Pvdn78kN9%0a29S2Y3LJOLm2+JySJnTxEWwEQEoAaCQdTRaEXdQJEUvr+9NFr1sNenLe8zVsD5h+eNq6MBY%0aeAKCisgooJqaoiAK+jF4HrA1n29IfkBYcmMt1wr74v3FtYnARIgARIgARLIIAIUgRn0MDgU%0aEiCB2AlA/Gk519gs5xob9TCmbaICEI1rIJho6wBRN1E30Du25Zvk8GgDVsDtH18gg68UyPT%0aKapwKKbACDp1rN7kBYQVUV1BUer3luFkPGHKDdZCoZW7AiaCaSIHoZITQRMjxHhIgARIgAR%0aLwjwBFoH8s2RIJkMAEEBi41i11azZI+8F9MfeejACMNRAMBhPqBloV8/iQGH7HtpJgXkBYA%0aZdtnyVrTq3ybAMBYfas6za5AVFBXUGLWopkvyaILyv3dT2g50B4kgRIgARIgARIYFIQoAic%0aFI+JgyQBErAJ2IFFCorKpe3Qfuk5dMCuEnY/GQEYTyCYRN1AYQFEOdoyIIgKqlbAjj19nlZ%0aADQiDtBC2K6gNAEniUezUEBOxHtAeE/dJgARIgARIgAQmjgBF4MSxZ88kQAIxEMDav7I164%0aM1IV4+/cn75cRLe8y5F761W56+/w+D1yPtYC1bImsA0Sb6Xe68YokEivqJuoHCAoiieQFhB%0aUSpOzTLbN1vmhuw7lKpyQ0IV1CUhhNLjCvoM880SaljBYQoxXpALcm4ZOaXX9dmEtqCIwsJ%0akAAJkAAJkMDEEWB00Iljz55JgASiELjt4X8wrp5yt8ij79gisMTZ6/GejXK/fRkCsKKhU64%0a0xpejD22o8Pzilx+2mwy7H+oGGns0UC8r4G84awFfffSsvO+97xjXH6yAcuWyyQ24uHm6CQ%0agDV9D8qusCV9BLXZekoKBISnLLjCi1G4AQiyWwjX2PvY81gXn2iRj3sQaRIjBGWKxGAiRAA%0aiRAAikiQEtgisCyWRIgAX8J7Pjs54x4QBL4WAKy2L2HCMDugKXNvh5t3xae0eom6gaKdmEF%0a/MLj3eOsgFurbvB0BYUV8GTBGyYgDFxBtSCZPEphYaE0N5/R0/LiI4HUEDiRjCUw2CB3SIA%0aESIAESIAEJiUBisBJ+dg4aBLITgLx5gAEpWQFYDyBYNBfom6gsALqOkB7LeBTDx2VRQtnou%0anxxbECakAYjQqqqSEQFfR0e7e5p8xxB/VaDxivmNYBwKV2sDsgNPVcrFv0SQEaKy3WIwESI%0aAESIIHUEKAITA1XtkoCJOADgbaDe4OtPPWj6Dn5gpVHd5IVgHA/RYl1HWCoG2js0UDRx/ee%0aG5SHHu/HrilYCzijbq7knsqVJfOX6ungFq6gxgq4sDAYEAYXQ11BCwVBYdzrAYONcIcESIA%0aESIAESCArCVAEZuVj56RJYHIQmN3QEBxo7dqNwf1Yd4JrABNwAdVAMLFaH9UN9KkHm5NKCo%0a+5ISLox364WdofzZH3v3eLtyto1wU5Pr3LuILiHgSE0dQQOIYraJPjCoqgMLBO2q6gcG9NZ%0aj0g2mchARIgARIgARKYvAQoAifvs+PISWBKE4AbZjIlt6FD+tpLpChBAYgIpPEIJQitnz7Y%0aJAiYkkif9lxX3Vcml17Pk9PPtsjbbrnJvmT2YQUcdlxBT8/PNbkB4QqKAlfQqkuVJipocWm%0a5NDedM5ZAczGD3hAcBiKbhQRIgARIgARIYGIIUARODHf2SgIkEIGArsM78N3Hg7WavvW14H%0a60HQhAE72yPT6XTG03nkAwuEfdQDuauiUvwT61b1gBb3UigsIKWLck19MKWDo8JCcLT4mdG%0a1Dvn901czQqaCAozJztlePWA2JNXqLrAdEP1gQmK3R1vNySAAmQAAmQAAmknwBFYPqZs0cS%0aIIEwBGAd+uY3dstrTvAQrMNDAnikhsAr1pKsAFQBGqtIStYNdMX8HHniUxXB6b3v8YXS+XS%0a1lJ2cK9UV3iK2tPuyPHvziLEC4kZ1BdX1gHAFPd7cHrQC2vkBUR+WuIkuDA4z0U+A/ZMACZ%0aAACWQzAYrAbH76nDsJZBABCEC4YCIXX6yBWNzDT1YAxhsIBv0n6wa6Y9s0JyVEICE8BCWie%0aM785XppbH0xrCvo4JlWyR0NCKOuoBgLUkMgKihcQbV4rQeEyJ7IMtH9T+Tc2TcJkAAJkAAJ%0aZAIBisBMeAocAwlkOQGILxWAsVrg3MiSFYAQoUhiHmsgGPSvbqCdZy7F7QaqFsCV8wtMZFC%0a0B8HW8VSZHG9pltXrp3u6gs5yAsK0VF8MBoQ5n1+AW816wIYTS4wrKI7/9V9fkZrZc42oxL%0aFdkrEEIuIqXG1ZSIAESIAESIAEJi8BisDJ++w4chKYEgQgACG+EkkCrwCGajuTWgOoVsh4A%0asHYbqBXGr3dNnV8XltYAFFsK+C0smKZ+cy6qFZAdQXV3IBox3YFLSgI5PCr2pQncAXt2TeM%0aKqYkux5Q2+GWBEiABEiABEhg8hKgCJy8z44jJ4FJT0AFYDzWN/ekIQBRkgnIoikT4rFCqhs%0ao+o43SAqsgLAAoiA/IAray32qXk6dORU2IExJz2VjBdSAMOZG501TQ6grKNYDNjvpIaY5OQ%0aLtArGbjBXQbiuZfYwBwp+FBEiABEiABEhgYghQBE4Md/ZKAllPQNffTbQAxDg0EE2sD8V2A%0ax1urIn1tmC9cFbA6WcWyc+ee0o2rBmfHB43F7e3mIAw2pDbFVTPY4sk8e71gLACcj2eTYn7%0aJEACJEACJJCdBCgCs/O5c9YkMKEEVAAmGgAGg/fDAqiWyHjGkawbqFoBj7YMjLMCwo2zbrH%0aIkvnjRaDJDdjdaQLC3NJcL7YrKHhccvIG9vT3CNqw1wParqCwviVrCcwvv+7LmkBGB8VTYy%0aEBEiABEiCBiSFAETgx3NkrCWQtAU0CH4/wcsPyQwAmEggG40jGDRT3wwr4hce75aHH+3Fog%0astgLSCsgE85VsD1a5Z4BoSZefoNaa0bMAFhFlyeJWoFhCsoyrRTgXWA2IcrKPIDulNDZMp6%0awHjcbjEfFhIgARIgARIgAX8JUAT6y5OtkQAJRCCgOfiSFYBIVp7MGsBEAsFgWrYbaH97aYS%0aZel+CFRDlWMuI2apVEWsBYcFrbHvBMy0EKg+dbQ3JDWgasN4udV0yqSE0PyDEql0yZT2gPS%0abukwAJkAAJkAAJTAwBisCJ4c5eSSCrCECA2EngE508LIAQgImsw7P7TCQQjAq2px5slr72k%0ariDwaB/iD+1AOIYQu3l3R3GCoi0EO9/7xZPK2Dxlc6AFdDKDYgE8SiNi14XTQ1hu4Li2ouP%0aXMbGFL/cL8F/sHvM6qjtJ7LF54KFBEiABEiABEgg/QQoAtPPnD2SQFYRsK1uflgAkxWAiQS%0aCwQOz3UCTsULqw4eoRGL4wp8sDFgBwySHR/2a0yfMbbkX8s1WXUFxYKeGwDFcQVHQtns9YD%0awpMEwjKXxLdm1iCofGpkmABEiABEhgyhOgCJzyj5gTJIGJIwDBpUngM0UAIjhKvGNJ1g3U6%0awlAVP7N256RFUtWRkwODyvgsBMQRnMDoi21AnqlhkBU0HDrAb3GwXMkQAIkQAIkQALZR4Ai%0aMPueOWdMAmkhoJE3v/jlhyWZQCDXyvt8cQGFRRJuoPGmpPDDDdQNHG2iLLyyWkrKysMmh0c%0adWAEREEZzAyIqqBa4glZdqhSsB0RBVFAUCEzbFRRzh+UtmedgGvbxDakq/HJR9XFYbIoESI%0aAESIAEsoJAwLcoK6bKSZIACaSLgArAeAWXe3wQgBUNnXKlsUqK3BfjPFaLZJy3+e4Giv4h0%0an72haNy15aPRbQCoq6xAr5rRBZeCgSisV1Bcb2gNU8KCwuNSymOa2bPxSZlxazJ7C5JWfts%0amARIgARIgARIIPUEaAlMPWP2QAJZRQACEMVXAZik6EBUUqyHi9cSBjdQlM4zlySRaKDmZud%0aNo4LiWNvMdYRtNCsgXEFRcp2AMIsvTjf7tiso1gPO7ZxjziMq6On2buMK6l4PqIFwTEW+kQ%0aAJkAAJkAAJZD0BisCs/wgQAAn4R0AFYLxr7twjCLEAJikAMSa4HsY7JnUD/eVXXks4GqjOC%0a7kBVQjefN9M2fPVVrlp1WY5deaUrF4/3TMiKO5VV1AEhEFuQNsVFNcHOwvl9ZbjJjUEjrW4%0a8wPq+UzbYn0mCwmQAAmQAAmQQPoJUASmnzl7JIEpSSBTBWAigWDwgOCy+aP7A1E5k4kGquI%0aP6SFu3z1Dnn/kglzflycrlt0YcS2gV0AY2xXUTg2B8WI9IFxBvdYD+pUkHuJ8oLsA3SVdGB%0a00aYRsgARIgARIgAQSJkARmDA63kgCJKAE4G6JEq+1Te/XrZ8WwEQDwWAs6rJZVtsX1g20b%0aKMIXpHKAzuL5XM7y+XJ5646dQMpIfZ/9ZxsvGFd7FZAj9yA6NNODXHq5AWTGqLMCTIDV1B3%0aoeByE+ExCZAACZAACWQ3AQaGye7nz9mTQFIEVGgl4m7p1XFxbW8gCEySLqBoG+vgEJk03nL%0aDriK52bECiow4gqpBWr7dHmwCoq92I67PCJ5r3dfnROLsdHLyBU7ZdU682ifys2smSfztn8%0aWaviH5jd3TpWLOBbly9riULyiXn1c+bW7Mv1wpt7UEVOXT8/dJce5puTA/T2ZcKA72hR1cG%0a6zukhIZlldWvyE5jYHLSA0BoQlXUDs/IDjg+WRawfpMRgfNtKfC8ZAACZAACWQLAYrAbHnS%0anCcJ+EwAAhARNxFwJVkLIIaW29BhXA2LfBCAsExC+MQTCAbibet9VY7wK3OEVI+zHR8Bc8f%0auWkPxyV3tRvQFBOMMqd9dIjin1xV1X02+YwXsGrUCTnNOj8iy7TXm8uyGwBbCEKVPuuRp2S%0aeFiy9JoXM8tLhYqiVXbvnPenP9uRln5cSmJhm8nCcl1SPmHOrKJxxX0JUBV1Bz0uONlkAPK%0aDxFAiRAAiRAAllMgO6gWfzwOXUSSJQA1v9pygU/BWAya+90LokGgoElr3XvdUcA9ktneyAq%0ap7aJ7e27q8whLH9q9WvafS1YBRbCf9rYbl7PP3LRnO9qGzRWQKzTQ3nsd5rk6B0z5ZEljTL%0a30cWy7Zm3S58j6vBadOIGqe+cLbP3rzB18dZzIScYEAYCEAUWw8HOaZL3hopIkfl3FQtcQd%0a3rAVHfr/WApu/y676tCUR7LCRAAiRAAiRAAhNDgCJwYrizVxKYtAQgstTVMh5LW7gJqwXQL%0awGYaCAYjQb66o9PS5sjBMOV1r3hr+k9VfVjTha6vvDJXaedgDAFJiBM3WKR6srp0lzR5lj1%0ahowAXHalTvBa01YmF08GxOWsiwFXUASEgTjEa0XXPLMecGbnmEtq2+iY3KkhYK3NZCsgxoY%0axspAACZAACZAACaSXAEVgenmzNxKY1AQgACGy7vnorrhcLcNN2k8BqOsT4Z6aSIEVbd8TZ6%0aWjqVt620PX4aE9FX/1m0KvwTKIoucRDfSG+WMRNJES4sVHLsvZPd0mIMwvXnxaPvDerSYtx%0aIlFTcYKCPGnBWkhvIqKRFxDagjci/LUQ0fl6mtj6wHNydE3v9fcIVH8YDecVVlIgARIgARI%0agAQmM3thF14AAEAASURBVAGKwMn89Dh2EkgjARWAySaB1yEP1XYa10I/LIBoMxnrpFrrjjh%0aWwGhJ4bFWEGsBUbB1rx1ETsCmlgFzHZY5pITQQC1L5y+VxrYXZImzta2ApvLo23B3qCsqcg%0aNqgnhUeXVRo2MJ7DMWRBw37+nAxglYgzWHoQWCPVFRHNpS6o78FqqpGylbJgESIAESIIGpQ%0a4AicOo8S86EBFJGAAIQxU8BiPb8EoCJBIJB/yi2Gyhy4IULTIP1f7rWD9FB791XGxIlFG1p%0aTsDO1kEcmtK0O2ApLMkplPaLZ+X9790StAKigm0FRG5Ad7FzA+JacdWQcQu9ePKqqfon/7F%0ad5mx3UkM4FkpYHO3i53pAu12/9jMxaqlfc2M7JEACJEACJJDJBCgCM/npcGwkkAEEVAD6EQ%0aAG04EFEMUvAYjxJZOiwnYD9RqTnQsQQhBRQPWFQDBakCZCcwLqOaRrQOnp6ZabVm2WN84dk%0aLfdclPQCoiAMHaBK2hr3YDMWBiwNOKabQU8U3nWcQUtMsJx2mNjbpkISjPZ1gPa8+Y+CZAA%0aCZAACZBAeglQBKaXN3sjgUlFwK8k8DppvwUg1gEmGggGY4rHDVTngMig+lK3UI0YeteXrph%0aooFpXtx3nzsjAwICsXj89xAqIiKBaYAWEK+izNwfSP+D8VccV1C6Ni143h5e6LkthYaF0tQ%0a+bY6w7VMFp1/d7H2sCw1lK/e6L7ZEACZAACZAACaSOAEVg6tiyZRKY1ATUxTJTLYAQgJqnM%0aBHQthso7g8nbmBl8yqaIxAuor/YFerGWb8pNMfggjkLpLXzyDgroO0KqgFhcheOWfiu5oaK%0aQIyj4cQSM5ym5rNSWTv2J1wD1+hYsUYy09cDIjooRDwLCZAACZAACZBAegmMxTFPb7/sjQR%0aIIEMJ2OLKTwEIK9Jw41huu2Snn0wgGPStbqCdZy454wokgVdhZ48N6//qN/WZ6KDt+645AV%0aiKgmsBIQA1VyDcRlUw1m8MRBBF0Jjbd4v86q/aZMPsemMF3LvogEAi2lZA9Acr4L/dBPfRs%0aeijg9Vd0tzZhstybsMxyXeSx/eMDMohaZTSj1aY84HopHnSvi+wRtCcdN6wHjDTRaCOlVsS%0aIAESIAESIIH0EqAITC9v9kYCGU1ABeAXv/ywLykgMFm4gPotANVKmWiewlA30CpRWx8EXdP%0auds9nZK8NxJpATRivlXHcLtdkx+56J4BMhxFlEIUjOQOy9O2lsn71apErgWTv1534LbYVEK%0a6gr83rkyu3FDsJ4uEOmmOahSEQqSCQIL74jVkytLjDiMHSDSKlUmgC1bTvG3D6rJNf7LuoQ%0awnm3kuUT7Aha+daeV+Qk3U66V1GB00aIRsgARIgARIggbgJUATGjYw3kMDUJIAAK8la19xk%0aUiEAkw1Uo26gP30wkGcvnBuoey4q+poca2C4UutY/gLWwYBVDnV7zl+URcsLZdlnArkAb2t%0axTIauAlfQvkrkFsyVP35pq7l6tmhaSFCYZ9b9WhoO3Chzu+bIz577mTz4+X+TBYuXOZFBKz%0a3XA6YiSTyip/pZ/BSpfo6LbZEACZAACZDAVCdAETjVnzDnRwIxEICw0iTwMVSPqUoqBCAsl%0aRhnMqkqvNxAY5pQlEoqLv9pY0uwJqKCLpg7X9avKQ2ec+9oQBipdCTghcCfZHduQNyTX3Xd%0a3IqgMCdPXZKSUidBfFm5cWt1p4aYDOsB3Rx4TAIkQAIkQAIkkD4CY1EF0tcneyIBEsggAio%0aAkxFW7umkSgAmEwgGY7TdQK80VrmHndQxxCUSw9sFUUFzpnWbgDD2eXtfA8IgKugtzfX2pe%0aB+IDVEobECBk+O7iA1xGQvEPcsJEACJEACJEAC6SNAEZg+1uyJBDKOgLpW+ikAsXaspLbP1%0ayAwAJesq6pa6l798WnzHGJ1A43loaFtFE0Mb9+zYfMcExDGPmfvIyAMcgPml5XIgsuzzCV3%0agvhzlWPi8nLXJXnmmSapmT3XJLpHaoiefYFUEdpuKpLE55dfF7/dQTHeVLitKgduSYAESIA%0aESIAEvAnQHdSbC8+SwJQnoALQrwigAAYBWNHQKbCyabAVP0AmGwgGY7DdQPvb/RnfHdvyZe%0aX8Ann+rSXidsmEK2hfb49sXBveygVXUBRYAW8btQJ6uYJ2Tu8Kpoa45IjASAVWNQqrSIR4j%0aQRIgARIgARIgJZAfgZIIAsJ+J0EHghDBGB3aJ68ZBD7IVZtN9C+9pKwOQHjHeeObSXy874h%0ac5vbGgdX0IULp0t15fSwzaorqJ0b0G0FxM1YD4iAMCgnTl6QkycvRVwP+FpjIOiNuSHD3zB%0aWRgjN8IfE4ZEACZAACUw5AhSBU+6RckIkEJmAWtVSZgH0UQD6EQjG7Qaa51gB/SgP7CyWJ5%0a/rkxUPzBlnBdT23//eLWFdQTUgDFxBERBGXUH1Xt3qekA9HhkeNkFhcBxuPWAqLIFI8zHYX%0aajD4JYESIAESIAESGASE6AInMQPj0MngXgIQFB98xu7BZaXySIAkw0EAz6hbqDJB1FZMT9H%0anvhUhXEDPbyy0KRncFsB4Qo6q6YwYkCYkm4nWaBT7IAwXq6gjYteD7qCov4PfrI37esB0S8%0aLCZAACZAACZDA1CHANYFT51lyJiQQlgAEIASVn0ngtbPi2t7AGkAfLYBoW9McJJNLznYDHX%0aDG50cwmB3bppmp/6x/SG6+b6Y8uatNUYRsI1kBUbHUWQ94ClbAhYWy4Kh3QJiQBp0DpIfQU%0arsxMA49xnayrgdE2g8WEiABEiABEiCB9BGgJTB9rNkTCUwIAaypS5UAzG3oMBEj/RBXNhyM%0aOVmLZSrcQGEFRCAYlNZV00xKCLcVENewHjBaQBhEBYUVUHMD4r7evNA/yXAFRdH1gNjX9YD%0a1m4rHuaFOxrV1qXBdBScWEiABEiABEiCB8ARCv3GEr8crJEACk5AAxJQmgU/GouY1dRWAfq%0a2x0z50zMm6rGrevs4zl6S/PXk3UIzPtgJiPZ5XSgjUgytoLAFhkBZCcwPCFTRaOXCwOWQ9o%0aFuA4ll//4c/jtZMQtexJtBvsZ/QQHgTCZAACZAACZBA0gQoApNGyAZIIPMIQEhh/R+KnzkA%0a0R6igKZKAPoRCAZjVDfQ43tOiV/RQN1WwHBuoFgPGMkV1A4Ig7FqQBivqKDu9YD7HBFYWlY%0aezA+I++0yGS2B+HFiMo7b5s59EiABEiABEphsBCgCJ9sT43hJIAIBiChN/3DPR3f5GgAG3Q%0a7Vdpo8gEga7rcFUNctJmvJUjfQA0+cN6T8GqdtBUTDbiuc6cx5gyvobds26+G4rVdAGFRyu%0a4LinJ0aAsdwBS0pLTPBblr39uNUsOh6QL8tvsEOuEMCJEACJEACJDBlCDAwzJR5lJxIthOA%0a9U+DqSTrSunFEta/IUf8XdtbK9EdF71aCH/OHnuyIkbdQHu7zzluoP4khXdbAd2J4e2ZwRU%0a0Nzc8IQSEGSmtcALCXAkGhPFyBXWnhrD7wH77vqvuUyk7NtZf59mzkAAJkAAJkAAJTA0CtA%0aROjefIWWQxAdv1M1XWv6JN7SYAjF9WNftx2QIwWfGaCjdQjDVWKyBcQX/73Zui5gZsb3CEo%0apMbUEs4V9CqS5VaxWwPHDpuksRjPaLbEqk/AITcMEkOEBwGlkwWEiABEiABEiCB9BAY+xaS%0anv7YCwmQgI8EIKAQDCQVqR8wTLh/oqTC+od2VQBCBCQrANUN9OmvHkPTvrmrQpwcbXnDtCl%0a/XiMvhkkJgQpwBV28eGugrsd7zekTMuycf3ZdZ0hAGC9XUNw+u2tmsJX9B4+bfcyzdV9v8D%0ax3SIAESIAESIAESCBeArQExkuM9UkgAwjY1j8EfknWhdI9JYg/WP9QUmH9g7BC4BpYr1D8C%0aF4DN9DDP26Tc41dvkUDxTg/tzPfEYFD8p2yHM/E8GYCo28LF86QRXWL7FMh+0gL0erkBhzs%0a6ZM5z56Qa6++KENvHA2pgwO4grrXA2olzNPtjopxIriK358D7TMdWwaHSQdl9kECJEACJEA%0aCAQIUgfwkkMAkImCLv1S4fgIFBCDSAVxprEqJAMQckLdQ88PBiplsgRtoUfmQvPqTNt+igU%0aJYfeZPkK/whBxrGTGJ4d3iyx43XEG3bJ4r1RXV9ungPqKCoiA34LwW2AMDpWOet2gc7CzUK%0amYLV1AEhQlXlGe468mczy+/btyBk2kj0r3ICclCAiRAAiRAAiSQPgIUgeljzZ5IICkC6jqJ%0a6JnJuk56DcS2/g031qQkJ5zOQQUL5pKs9UrdQPc9fta3dYsQgBCqeRd/Kk8+d1Vu3z0jbGJ%0a4m+XaVQslL0y+P7iCouQuLJTFbYHAMTkIEOO83MWdGgLX973SLDM35YvXekBY0Sik3BR5TA%0aIkQAIkQAIkEI4A1wSGI8PzJJAhBFQ4QTDB+peKYlv/UpEQHKIKrp8QKxCAKlj8ELMaDbSjq%0adu4gRYlCUgF4A+e+Eu5saZNWmtyZKsTiOUXuy5GbLm0+HpYV1A7N+DwyRGpbwtY+fJnzQub%0aGiJcZxOxHhCWYaQFYSEBEiABEiABEpgaBCgCp8Zz5CymIAGIEV0nlUrxV1LbZ1wojfUvBRx%0aVxKJpzQGIYDZ+rANcfX9ATB37SbvTeoEv1kuNsrnaEYCwAm797HRjBYyEBq6gt94yV6aHcQ%0aUNBoRxXEHf8nzOWFN5oc4YCP6C9YCljivo3K45Y/VG9975wMpx6wHHVUrBiVQLQPwwoOtDU%0azB8NkkCJEACJEACJOAiQBHoAsJDEsgEAiqcUuX6iTnC+qcCMBXBX9AH5gHBp+IPX/bhZunH%0aOsDZ77kqG++aLz+6/4RZwwgRm2z51Cf+3FgpGw/8RO7cWS73/rci+bnTaNPuvqhNV5U5rp1%0a54/+k2lZAuILWf1fklRMX5NfOK/dwtxzr65bLVy6b9k+evCjv+NpyWSR14/rDmsCd22+Ug9%0a9uG3cNJ8CZhQRIgARIgARIgARiIRD6M3Qsd7AOCZBAyghANCFqJkqqAr+YxN9O4ncUk/rBS%0aaieigJBhWK7fsLa40c6CySu37hzjrHQdbZf8iUaqApAuKhqXsDDK6fFZHmDK+ialYs81wMe%0aONQkf/f0a/JG3ZA07zkvd//7EfnK8XOyaMtq2XzbcrnjfTcFg8n8xQMfkUVr66ThxJKQRwI%0aL4fztVVGjk4bc5OPBYHehEdo+NhnSFNaFqtU75AIPSIAESIAESIAEUkJg/M/WKemGjZIACU%0aQjYFvN/Fgr59UfrH8Vo+6fqbT+qUslrFMQgZiPiqxkA8FAAK6/a7Zc684TuIEWlEvSbqA6N%0aoxzxfwcWTm/QFpm5sqZtgH5uz/+h6hrMft6u6W1rUuef+Epg/1i58WgdW/bohlyy/Zl8qv5%0ag/KO5yrkgbfPMnWKbtwgf/Hdp+XQ6ZPysbvfJUvmL4mYGsLreabrHNaJFpR3yrUUdghrMf4%0abSNVnP4VDZ9MkQAIkQAIkMOkIUAROukfGAU81Avjiq6LJj3VyXnxg/Suu7ZUhJ7hHqhK/o1%0a+dC6x9mJMKQJxHSfYLPgRgzQ3lsvo9dcYNFO6smE8yxRaAaMe2AvZ8u1yOzWuM2DzWA16vm%0aCNf/c6vQ+r1X74i69cslecOnpfjlVel4lSJ/O3fnJW/dWrdVF0oX/rMD+Stb10mS+cvlWf2%0aNEvXmpHAesBFhaKJ4dHghrVLBa6g4dYDwnKs7rYhA0jBAT5HqQgcpEOlS6uS4JYESIAESIA%0aEUkuAIjC1fNk6CYQloIIJX+BTFfgFnafD+od+VOhhLrawQoAbfLlPVuBCACJAyY3vmWe5gV%0aZJMtFAMWYVqpiD2wrYudcJ4jIPV8KXjnNnZN6ytXL71g9KfkEgUI3WHn71JSkuLpGK350m5%0ax7vlfYrA9J0vFW2br5FPrl5lrwyWCatb4i83tIszzxzXG77Ro08teOotOwJ5BQsnF4pxdUV%0a0vV6q/zl139bfrbriJSVOabP0QK2mm4j1e6Ufe0lgnyB4lgFU1HwAwEELeaUrLU4FeNjmyR%0aAAiRAAiQwlQhQBE6lp8m5TBoCtgBM1joWadIQgCiptP7hSzuCvUDMQpCoZQrz0mvJBoJRAb%0aji3QGrnx9uoCpabf62FfDFB87Lf33fvVGtbBBqRWWVkpMbyP2nz6PoyiWp63ECvuTmyLTVp%0afKXD/+7fKKmTP5gy1op2LhdevMLpOdihxxved1xBV0mLT3nZdn2WbLviS6ZO/M2KXTEH8qS%0aBcvkyPHvmPWE2rZu1dqqx5N9i88QxCxF4GR/khw/CZAACZBAphOgCMz0J8TxTSkCtvhLtfU%0av1ZE/8WDs+WjkT3yRV2GFL/PJzlMFYOXc6XLzfTN9cQP1EoB3bMsPWQvYs29YVvxxQ1QROF%0aKY61gAx9sjp3VdlKebT8nrc7vk9/bcaAQgmP3+yRY5ePGfsCuzFy2S2csXm/1Vq2fI5ZYeW%0ab1wpzm2397+uSVy4cQ5+1RwH9xTbQXUzpAvcFgPUrDVz5B+flLQBZskARIgARIgARJwCFAE%0a8mNAAmkgAIuYflH3IzpmpCGnw/qH/iGk4OYJkWdb/Py04qgARBCbrQ9W++IG6iUAMZ8d2wJ%0aujiYiqGMFxJxQIs0H6wGr5tRIcVFxSGTQV55+Wl755S8EVsJ7/79V8pMnLsuMxYuloLpSps%0a+pl0/XLpBThcXSlzdmPcyvhMjrMX16vT310FHJkdA0GPhMwc1WP1te9/l1DhFCzRpMvxr0a%0aEdZ4xlRCHoA4ikSIAESIAES8IkARaBPINkMCYQjgC+0GvgllV9sIf7SYf2DOFI3RAgQnZ/f%0a4tYWgDfsCgg0P9xA8ZzczwFWQJQXVhaYiKCwAkqDBNfbmYseb329PVJVPkuqK6eHXF22tF7%0amFb1FZtw4ZFw86//KaX+mSE5phRQ4AtCrzHpLq5x/tt7rklTPH5HCEzUyYP3FxnOA5SxdJR%0aAQJuBenMo+YUlmIQESIAESIAESSC0B5glMLV+2nsUEII5SnfNP8UIAwlXvSmOVpCr1A/rCn%0aLD+T4Op4BjWwFQKwLKNucYN9MAT543I7W8v1WkntHULQDTyvecGTVtdq0qDeQFV6EbqZMBx%0aBZ1WWjauyrKeTrkpL0dm7yyV84d7g9fz58w3+yM9XSFWQJyE0BtsnR2sqzv59ediXg+o1ku%0a91+8tAvMgQmgqC54P2LOQAAmQAAmQAAmkjgBFYOrYsuUsJqDiyF4flwocEH9Fm9pN08ONNS%0akN369zguDDF3U9hjVQ3fj8mKNtAUR7W+8bcwNFhMpUpChAVFBYAVv39YqxAo5OJJqlDZbAq%0a85retWM4NQREKbYeaHMcgLC5D4xJppynAAyKN19oW6fEHqXW5xIpB4FFsLXf9XhcSW6pdLz%0apiROQgSaCKFJtBHLreCOzxcLCZAACZAACZBAaghQBKaGK1vNUgL44qrWP4gjL6uTX2jU/TP%0aV1j+MV7+Qq+CzBaBf80E7bgEIKyAK3EBRUmXl/NzOcrGtgOgL6+wiiVusB5y5pF5Kq2eFRA%0aZFQBiUnpVDxgpYdjSw7g+uoCiwAo70XjH7+gah13UqvIWzec94ERhtfNr2ZNzC0sxCAiRAA%0aiRAAiSQOgIUgaljy5aziABEEXLjoSBQSqrFn1r/kPohFZYxfXS2qMWc4G5oi1ytl+zWJCF3%0aLJqwNNlCb8fuOvHLDTTcGLEe0G0FjHW9XYGTF3Bw4FpIUJjS7sC6ueG7SkKsgOoKOni2RS7%0aWLRk3nGstoesKUQEWQl0PaN8Q6/jse/zYR3AYuB2nuuCzRpfQVFNm+yRAAiRAAtlMgCIwm5%0a8+5+4LAQglXT+WSvGHwar1D26RtljyZSKuRnRetvun5gP0c56YU0VD57j1jLfvnhGMBpoqN%0a1BMGVFBvayALhzjDuEKWuJE/6ybOxboRV1BYQWEK6haAXEzXEG9rIAq9LzWA+K+5j3nsXHy%0aCTYHE8Xr581csN5SHSUUPzikQwRiSnClxmeQhQRIgARIgARIwH8CVqw5/xtniyQwlQmoSMK%0aX1WRz4UXjBEtZcW2vDCEwh2P9G0ssEO3OxK7rl2+dl/s4sVbH3wUBCFFhLJrWZdsNtKA8dW%0a6gXlZADAPBbqJFqURQmPzCQsm1ksTPaHs9OAsEhAk4gAaiggYveOxEWg94+FEnrKh0yII5Y%0a2ITTURbr+jRDU+RAAmQAAmQAAmQgCFASyA/CCQQJwG44qkoUitZnE3EVV0tZW5XybgaibEy%0a5qZurbD2YZ7q/umn9Q/DwbxQENDGXdLhBoo+ERXUbQXE+VgsarAE2kWtgDgXyRXUvgf7kVJ%0aD2HUXzA1EFsW5iVwPmI4IoZgjPm90CQUJFhIgARIgARLwnwBFoP9M2eIUJgBRBJdIFHxJjR%0aQ4xA8MCJSCYqx/TsL0VBadm53+AV/CUyF0dV5eLq3pcgMFS+QfdEcE1fV20Z5tcXXAzqeRQ%0adUKCFdQFHUFRUCYcK6gqIc1f14FbqIoA62zzHZJ/RJBMBodnzk5AW/pihCKqdEldAIeMLsk%0aARIgARLICgJ0B82Kx8xJJksAAgmCKB2unxgrrGTpSPyuXDA/uECq+yesgRCDeqz1kt3CrRX%0ar/8KtaVQ30MNPXHDcX1PnBqrzuPm+mfLkrjY9jHkLMVY1p0byCkuCkUE1LcSYFTDgtJtbFh%0aDvCAjjLpoaItx6QHd9HMdipfS6b7Kew+eShQRIgARIgARIwF8CtAT6y5OtTUECtgD02yXSC%0a5e6SabD+of+1f0T6R8wV7h/qjXQa3yJnlO31kgpLeAG+uIjl41QTDYpfLRxelkBcQ8sgGAR%0arSAojBa4gmpBQBi75JZVeAaEQR24goYr4dxEY1mvGK5NP86nK0Ioxor/3rJN9PrxjNgGCZA%0aACZAACUQjQBEYjRCvZy0BFUQAAItYqgUgRJKmfvByk/T7Qej8VPDhGAIjFe6fmFswAIwTYd%0aKrqBtoX885YylMZeoL9A8rIARnIqXj3BkTFEbvtV1BERDG7Qo63BOaF1Dvw/b8s/X2YXA/n%0aJuo5moMVhzdQaCYdFjN0hkhFFOjS6j7SfOYBEiABEiABJInQHfQ5BmyhSlGQMVQKtwhw6Gy%0aRVKqI39iDDpHCD4Udf+MxQJmbojjDXND8QoAo82k2w00nBVQxxNtW+hYAfMLi2RaUbGU9HZ%0aJOFdQzQ043BNg4G4XQq+9dbb7tMkPiIihcBMtmn5JCiyr47jKE3TC5HYMI+j9HBLELdbhpv%0apHGD/HzLZIgARIgARIINMJ0BKY6U+I40srAYgjzcGWji+dtvUvkkjyEwLmiALBB1c7fMFWa%0a6Cf/aCtSAFg7L7S6QaKfpOxAtrjxr5tBYw1NyDu0/WA2HeXovlj7qV6ben8ZeKOSKrX0r3F%0ams788utp6VYD9CAgDgsJkAAJkAAJkIA/BCgC/eHIViY5AQgjTYWQDtdP4FLrX6Q1cn5ixZd%0aonSMErloDUzFfYyXa1C6xpLVItxtoslZAPJMRJ0cgSnXl9BArIFxBtSAqKIpXQBicD7fmD9%0acqF/SGdRPF9WwrcAnl2sBse+qcLwmQAAmQQCoJUASmki7bnhQE1DKWirVwXgDc1r9Ur33DG%0aDBHWPzwZRrudSoGY3X/hIDUADJec7LPYX6IABqLuLXdQNFGOtZCJmsFNJFBZwdyGxZaAWEw%0a/twn+rAx5VrtorABYbROuC3cROOJGIp2YM1Np1DCGs90FfxowZyB6aLNfkiABEiABLKBAEV%0agNjxlztGTgG39w5dMdTvzrOzTSQikdKZ+wLBV5Gq6BxWD8bi76j3RMKh1E5FNYxG36gZaXN%0asrqY4GirH7YQVUBoPXr0lDXyDgizs3IOr0OVbCcFbAvPpA/kcvoRfJTVT7nuhtOiOE6lzx4%0a4V+lvUctyRAAiRAAiRAAokRYGCYxLjxrklMAF8k05nzD6js/Hgm9UMa+MF6Z69v1C/QKgZj%0aHQIsgLAgRhPJEIAosa5tVDfQrjNY/1YQVTRq8Jp4xKsZkPWWaF5AqwmzLm/OnMWCBBFlvQE%0aR6M4N2F8x3dwyMnrdvj/aPtxEu06FppmIdk+6rwcEvnewm1SNBZZOFhIgARIgARIgAX8I0B%0aLoD0e2MkkI2AIwGTERz3TVPTJcgvR42oq1LuapAV9wj7p/xjtntBNL0JhYA8Do+G03ULgVR%0anMD9UMA+mUF7HUSxSMy6MDAWGAUd0CYi3VLZLi7S6c7blu67UzENX/XWgIictyNGXQC6z3x%0a40a6Cj67dAlNF232QwIkQAIkMNUJUARO9SfM+RkCEDMqhFIRCMULM74gqzhKV+J3jANzRb4%0a4tfjhi3Mi6x21nUjCMZ4AMDajeNxAkxGAK+bnyAM7i03Xya4F1PEjPQTKzIFBs4UrqB0QBl%0abAa84rXFoI3ATR6OUKimuR1gPOLMsccQgRmK4IoeCCwpyBAQ58JwESIAESIIFkCdAdNFmCv%0aD+jCdgukSqK0jFgY/2r7TNJz6NZufwcjwomBHyBiENJZN7KTfMIeo1R54gAMLGs/9M24nED%0a1flEEqLartd2x7Zp8uRzV31dC4h+Sp31gFrcrqC95VV6yXML0djv5AD0KpHWAxYUFXndEnI%0aO6+bw7KK57obcxAMSIAESIAESIIGsI0BLYNY98uyZMESQukQmKiISoaVr49Jt/YOlU9dNqd%0aUz0Xmr9TCcmMAc4cYZawAY5Wi7gSJATiSBnKwAvGNb4DeuYy0jvuYFRHqIdUODclNejngFh%0aLlaOUOn67mFaAy35s8rbQTSULR3n/NsayJPTkRwGHye6RI6kU+dfZMACZAACUwVAhSBU+VJ%0ach5BAhB/KoLS5fqJziGMipzceCiRxI2p4OMb5quiDc3CFTQR908dkoqvSAIQdWMNAKPtYmu%0a7gcKC6FVgyVJBm6iINX1tK0mJFRBtzx4ckLbhEYGgGzx0NTgNdQXFidLu8IFTJsOav+Ckwu%0azA+pvONBE6DLqEKgluSYAESIAESCBxAhSBibPjnRlIAIIoWRGUyLQmwvqHcWK+KBB9aiGBK%0a2g4AWcqR3jT9rzEl73GMRGRG+oGKp4upBCAsN4mI2IxPVgBj7YMiN9WQOQIrJ9RaQQg+sHa%0avsIjw9g1BQFhIhVYDnFP3pGCcdXgChppPWBBQaHUjEYdHXdzlp3Af+MsJEACJEACJEACiRO%0agCEycHe/MIAIQL2r9S0YExTulibL+qbVMx+uH2yvaxJdrrwTymCcSwCMYSCIC0O0G6mVFtA%0aVgoiJWeewYtQKi39Z9vdKzb0yoaZ1kt1U3DpuAMGVH84JNISBMtGIHkXHXvRxmraC7nvsYa%0awHx7NKdMD7dEUIxb/xAsWJ5gxsBj0mABEiABEiABOIgQBEYByxWzTwCtvhLp+snSEAYwR0O%0abo2JCKNEaWLOEH1wi0PBl/9k564CTNu0x4Z5Yv1eMvOM5gaq/cMCmKwAtK2AW++rlhcfuWx%0aPJ6n9vt4e0eigYwFhAk1qbsBIHbjvset6rQe0r0faB7OJEEYTESEUHOgSGunTwGskQAIkQA%0aIkEJ0ARWB0RqyRoQQghuACiS+EXu6LqRq2bf2DRSueyJjJjglzhuhzu38m266uKXQLMBW68%0aQaAsccTzQ3UTwGIfmEFXDm/QNT66KcVcM31PpkruQIroFduQHveXvu4J1yBK2i0sqR+icAl%0a1avgvwN1Cfa6nopzCA6DHwgmoqR7rhMxR/ZJAiRAAiRAAqkiQBGYKrJsN2UEstH6B5gI2II%0aClz+1BPohfsMFgoEARPFy3TQXYnhTIXb4iQtGLLjbUqumHxZADEetgFgP6LcVcFV/vwwU5E%0aqdk92hfVVuSG5A9B3NFVTzCdruo7gPRVNDhMsdOHvRIjne0hyonEHv+AEE1kD9rKRraPq5x%0aw8ILCRAAiRAAiRAAvEToAiMnxnvmCAC+MKnQihZ98d4p+C2/s1Y9GYpW7Nebrj7Y2Ybb3vx%0a1FfRq+kfcK9f80fbKPqlGvvJBoBBG1psN9C+9hI9bbboW11Z3RbIkIoxHiAxPKyAKD/vGzJ%0abP62Av19w3bSJtzlrpknuE2MWsFhcQa87wtGPApdUr4J1gRNRIAInosDyOREusBMxV/ZJAi%0aRAAiRAAn4T8Odbid+jYnsk4CKgFiMIIVuwuKql5BACEC5vK2//I1lx+/3yuz9/ST7w8COy5%0aXfvk5vu3mX2IQhTUVQo4Qu+ur/5NX+IaogwOxAM5ppMABibgdsN1F43qfOy+7bvTWQfieFh%0aAUQp+81yX9cCos3FhQF3zf5VAYFpW/SiRQXF/fku4YhzWmJdD7h0/jK9ZdxWhTSeaToLnut%0aEuITivwP8N0FrYDqfNvsiARIgARKYKgQoAqfKk5yi84BY0Kifflm/YkUFi9isd86XTXffK3%0ad+sU1622eaW1/41m7B66VHHwk2Vbt2Y3Dfrx3MHUUjPiabNsEeF744q0upnlexm0wAGG3L7%0aQba3z62Fi4VAhBWQKwDRInHCggO+vnSsXtt4QqKcrC8TGbvLJVDj/cGq9m5AYMnnZ3iK5fs%0aw3FrCO2LsawHtOuH24d1bCIKrLz4/KS70BqYbuLsjwRIgARIYKoQyJ8qE+E8ph4BFQv4oue%0aX9StWSvhCe5Mj/lbf/mlzy6Pv2BJyK6yBcrfI/3//fcYSWLd2kzR962shdRI98BJoEMB+Fl%0ahQwFWtR5gvIp2aADA+dAQ30Cd3tUlxba9AIGjwHH2mfloAMdxkrICxuFHarqAI7rLwiJMgf%0avQntFisgFgPeOVwr1R4sI20HnB5Q4O0tLbK7IWL5fhrr0vt9DkeLUz8KQSIgQX5mmMVTGfB%0a3wUV8en+G5HOebIvEiABEiABEvCbAC2BfhNle0kTgFDQL3YQC+n8cqfr4WD9g+XPLf4wOXX%0a9hADsOXTAWAXr1mxIet5oAHOHhS4V7p86QPRhu9WqBccdtEXrx7sN5waaKgGYqBUQ81IxHG%0amOsALCFfRIb68sfWvFuIAwke7Va5FSQxTND7UY6j0lJSXS39cnfc5LS0FRkcwsC5+LEJ+bi%0aVgnN1EBYsAFP2ak2wVWnwe3JEACJEACJDBZCVAETtYnNwXHbYu/dLt+Aqex/v3RTvnI35ww%0aAlAte3D9RAAYFAhArAdsO7Rf3C6gKg5NxQTeMH8UfKlF8dP90zTovKkQg7BWwYtr9no9rZv%0aINpwbqM7NbwsgxpiMFTCWOdpWwI13VY4LCBMtKmi0PioX9Mr5Z+ujVYvr+kSsk5uoADH4LO%0aNHDf2MxQWKlUmABEiABEggSwlQBGbpg8+0aeMLnFpl0mn5Uw4QgLD+Vde807h4qgDU67pFM%0aBhYANsO7hW4gKJoXbco1HuibfGFHVFPYc1QiwbEkrpqRrs/1uvoB4zRNubrVwAYu393NFBY%0aiPTLeSqeK6yAWrAWsH5jqcQTERRWs2icNSBMxbJSqZxeKggI0zaa0i9WV1B3TkEdM7ZYD+i%0aVGqJmxgzpuHjRrioFBYVSUxHeEqhzmQhr4EQFiFFA+GyzkAAJkAAJkAAJxEaAawJj48RaKS%0aJgiz+/173FMmSIoQVvXia3/cFLxq3zwJf/cNxtEHlYAwjRB/EHF9Am54XIoFpgGUxkXaDOX%0a9tJ5fpHfEmGdRFzRjRHBIDRtXrafzJbdQO92NTjrAUMWBdTKQAxVlgBtSAi6POPXNDDqFuI%0a4mjrAU1AmNGYNns+XitnD1111vXlmFyB6CBWK+D5KOsBvQZb7LiDyqgInF41Q5p6XvWqllH%0anTBoQ5/Pll2U51snpDwz4vOl+rPeyHgmQAAmQAAlkIwFaArPxqWfAnPEFXAXCRLh+AoFa/2%0a77g381AlAteuHwQADadSD81AXUWAbjXBeI+cPyB+EHMZJqDrAAHu12Ato4xQSAcax0fhV1A%0a23a3WcsjIgGqs83VV/K1QqIqKBqBUT/sZZYrGW2K2jZ9pmS82ogPQT6iCU3IOpFWg+I1BBd%0ap8Yip6I+itd6wMCV2N4nyiqGADETkS4CVPA5m6h5x/ZUWIsESIAESIAEMocARWDmPIusGQn%0aEAYKfoKRKIESCCfFXtKk96P6J4C+2uHPfe9vD/2DWALrPQ/i5XUB17aC7rvtY3T9ViKRirZ%0ay7z9yGDnMqFVYadQNFH3Y00FQ+X7UCIjdgvFZAZYO1ZOGKBoTB9VbHstm857xcfNVxBR0O+%0aIJGcgUtstJDwBUUZWhkRPpzCsxreGBMTF5rCe/eaW50veUXFElPT7fr7PhD/NCS7jKRAWIw%0aV/ygoj8+pHvu7I8ESIAESIAEJhMBisDJ9LQm+Vjx5Uyjfqba6hUOlVr/kPcP6/+iRfU0AtA%0aRe8bSN7oGUNtuP7hv3LpAvRZuqwwg/vBKpfunjgEBYCB6EbgjFQLQdgNFn9pHKgWgbQV88r%0amrZi1g+z4nbYOPxbYCwhX02b9rC7qBoptIrqB6Dakh4ApaciRXLjp57A+WLzev6739MjI8H%0aPN6wOrK6dLefc7MbsGcuqizxOdKf2CIWtnnChMVIAbToDXQ54fJ5kiABEiABKYsAYrAKfto%0aM2tiED/q+phKcRBu1m7rH4K7PH1/YP2funTa98KiZ9YBOi6esBLi5RaMWBton9N1gXY79j4%0aYwF0Nrp/4kp4OIYx5IwAMrHMqzuwxJbvv5QaabJux3G9bAYfeWSyt+3rjCgiDPvAcNBCPV5%0a8aEAZWQLiC1vx6zPoWiyso6lxfFfgT2zcwIifLF0v5mz5mXucK58rQ9Fa53DIW2MYeg1kPa%0aJ9w7ff19rjOjB1Gm9dYzdTs4XM2US6hmBGtgal5rmyVBEiABEhgahGgCJxazzPjZqOWLwwM%0aLo8TJQDxpbRy5k3B5O8QcChI/2C7dKr4wzXNEagunhB5uo/rKPa5SOsCVQDiHjtHH45TVSA%0aAkQAeAWBSIQAx7nBuoKmaE9p1WwFvvm+mvPjIZV+7NAFhRlts2losPXtCA85cmB1bSoe81U%0aUi3+6Vo1UNkrvhLsnNKzSv0gXbZcDxEj23Z964cUdbD7h0/rJx97hPQAhN5Po4/OiAz99EF%0aFoDJ4I6+/y/7L0JmB1XeSb8qfe91erW1lJL1mJJlmUbW4s3GRkMCcEhDiAbQhhgyCBjwJmE%0a8U9meH5CSGbyJAzx/H/4g5HCYhjHSbBISMgCBDM42May1DaWrNW2ZLWklrW21Puibv3nPVf%0af7XOrq+rWem/V7e88atV26ixv1b233nq/RRAQBAQBQSBtCAgJTNsVS8l4QXrg94ZSCMXLDh%0aZW/3AMgVDWvO2zOr2Dqd7hGKJ6WsmfnY8gSJ612O0ziSL8smACyw/keDgvBBHmB3AkgI8yA%0aqg5fyczULNOHOv7uy4T/ADxd2z2jEAqYL5xmaagJ29voU0PdyszzgZaWGav3Nm1N9A4k+rb%0aq6jrwFwaW34X1TbNpxkzZui/qto2mujfRCeUEjgyGK0ZK8YCU1AogsXwC0T/ogYCBSmCgCA%0agCAgCgkByERASmNxrk9qRsepVKMXLDiiQIKh/bAbJxAwKoJn8HecyKbQLEIO6nArC9AHkPr%0aGPj1uJI3DgADiFMv/EuOIMAMPzNs1Aa9sHCNFAC1k2b6wj+ALefH9LLCqgaQqKeXV0T85ub%0a623qKp9y4bplSdHqPdN76em2cupvKIy20hZeTlVViyj6op30MXBMRodHskes8sPiINzlyyh%0aV7teocrqamprcA4mw8FusCyWXyDGmwQ1EJ9BKYKAICAICAKCgCAwFQEhgVMxkT0BEcADV7E%0aDvyAICpMgqH9sBgmi9vy3t+qZQfnDH3z+UGDSma/Ab9DqA4hz2KyUz2e/QCbC2F8o9S/uAD%0aA8RyzZDBRkG4FA4lIbzT55/XMfqFUEcFCrgNjnJzk8t+G2NFVABISBCmiWsbFRQt4+tzIxP%0ak7jywfo3P57qHnuKqqsaZhSfYbKOFg/cxFR8/XU0z9COAclnz/glIYsO0xzSDefR8tpJbeJ%0az50UQUAQEAQEAUFAELBHQEigPS6y1wcCZs4/JCMvhLmj3fBASBAExRoFkwO/wPcPiiCUP/y%0ax8mdn0snts7rHfoNWFRH1zH3sF8gBYAqFB8+dlU8efxxL0wwUPodMtOPoy9om/AGRF/C7T1%0a+KRQVEf6wCYh0BYaAC7h0YoI7WZjql1LzByiocciyXVSqICxcGaODUWpo1/805CqD1pBll5%0aTRz7nU0XrNUn1NbW0tDg0rBVn/W0tLcppTA16hS9T9bBZ3JV2AOWkwlsNgmofw9JGpgvjtF%0ajgsCgoAgIAhMRwSEBE7Hqx7hnPGAxSaPeOg66JJ3LcJupzRlp/5xpQ0ful+vstkmyJ8Z0AV%0aEj4/xOeaS1T1zn906sHjfL79VH/pa90UdCKcQeIAAxh0AhudbfDPQGq0C8jiiVgHNgDCICm%0aoNCLOv1t3sdfzSOA2p9A+XWuZR+cRGKitzJ4zAdcaMcmUuupqGq5fSQN8AjY2pXBI2paqly%0aWav/S6oYMX2C8TIimkSysiwPy5vy1IQEAQEAUFAEBAElPuQgCAIBEEAhKfYpp8YNwhQvhx4%0arPRBsWNlj/eZc2fF0NyHdVb3sG5HGNkvEA+by0czoftPHTyI6rEXzB8lzgAw5iSKaQZaCBU%0awnyloX5UzqUPev8GBQToz2qRMOq+jijLFIj2W6rpWapi1gs5TG3UdPaZzCLqd6iVhPExBi+%0a0XmAQ1EIRY1EC3u0mOCQKCgCAgCExHBIQETserHnLOeKAqZs4/Hj4TINP3j49Zl1DzTLWPi%0aRvXA0Fkk0/ex0vUReHgMlg3CeOn3pFR/2B+h0ioXpVDtBOmsPpZKHPMYpqBAifkBoQvYJwq%0aIJuCQgVEMQPC9FU4E0DUHR4apgtjNTR/+Tuppn4+dvkqNQ1zlP/gHXRupEq35XZyvoTxUOX%0aZFLTYfoHFVgOBhaiBbneTHBMEBAFBQBCYjggICZyOVz3gnE31r1g5/zB0Vv+w7oUAQb2DD6%0aBpAsoBXUwyh2AxdoXr8jEmjIwHHraPPP8U/d3Ji7qKqRzyOVEuCxkAhsfNxOvQtkEqRjRQq%0awp4bNcQDy3wEqa6TJTQiFUFNBt+Vvn4Nc2brXeVV9URfPnMMjE+QWcHy6ml4y3avFMZeZqH%0aPa0jfQSMM+rn3K7bmlDKolkQjKar/7TehVyBbgnjUYkDo5hzNNubTuuiBk6nqy1zFQQEAUF%0aAEPCCgJBALyhN8zogO8XO+ceXAAQwiP+bVucUETQLkznsY6JoHjfXUddUEtfe9xtZdQEPmK%0ab5p51yaLYVZh3zR/CbOBPA242PUzGw+lrIaKAYj6kCdqytJ5DRqAurgGgXAWGsUUGd+huda%0aKBjFxqovm09VdW4Rw11asPcX1Xbqtq6lU5cnENo+1JZs3nY9zoUanyGi1WKbRKKeYsaWKyr%0aL/0KAoKAICAIJBUBIYFJvTIJGRceHmFKVcycf4DCVP+C+L9BnbOahKJdU/0D0TNNPnHcWqA%0acru49pXK1NWqlBeafeMBEAUlE2on3fCmTioLJoLWNoNtMgGH+WkgStmJLHUF5O3eoX+deBP%0a6FLmZE0GOdA5F3bxcQxjQFdeqw5/JyOj88jxpmrqK65g6lEIb/SkUbdc3zqa5pEZ0fmU/9d%0aDX1V11PLc2zqLvvlNNQpuxn4sN5A6dUKOCOYpuEYqqiBhbwgktXgoAgIAgIAolHoCLxI5QB%0aFgUBJn94cALRKWZh8gP1Kyj5MX0AQeRg4mkX5MVpnlz3PZ/7A7pLPYj/YKSPeu+4m1Y0zdX%0akDwQSf6in01Ao01KrGalT2172swJXaAIGM9COdbX05JZzVLtyQCuQ1V4GHHGd3/iTXt0iVM%0aDtW45H3PpUU1CrCvjcjEqqqMqdOYhZOdVT5UQ/Dfa+Qf3np47r8sS4InRzqKG1Q+UKzI0sO%0ajY8QP3njtPgxVNTzEsxwbKKCkUEW9VSJZkvr6PFy99MN9+wgxYuWUBHDh1xTRjPAEEFLLZP%0aIMYCNRABnEbUslgFpBjBrPilTbHGIf0KAoKAICAICAJJQEBIYBKuQsLGwKZjyHFXiBQHTtM%0aH8alrVznTuusy0S+dKnrYbxIyBIA5pEggCqt/IG/4g5KHpbUAkzFF/Egl/f77x76mCSBHGE%0aXKCS4gmFAE/+6hTFoK3h9miQAw4yohuxf/xzD92J1rmoFC4wpKwu3a9rtPK5JKBYwjLcTS+%0ast6OAgIo3MDPtSdHd7h0Rm0u7qOlmT3UMZEs3ymDq9c3dBC+LMrw/3naWSgn8YvjVKlIoxm%0awb5LYyrQTdt8dVvlz/s3NqOZfvjdf9BNHD98gvae2E279r1sNjllnVXAJARGweeY1Ge6GPc%0axA8NqoBBBRkSWgoAgIAgIAtMVgfC2S9MVuRKcN4gOp33AQ1JSCGBUD40gfPkid+K4GSwGl5%0alV0eMvvaDNQJs++TmdNoKJo3krICchCKBJOs3jftaLEQDGHF8SzEDN8UCR3LG1x9wVyboZE%0aObQzbVTcgN+fWxqVNDxMm+K1ow8AWJUXnlVwz2IzIqFzfT7963JmevCpQvo0b/+Vs4+uw0o%0agSCAxfYLtBtbMfbhew148IuuYoxB+hQEBAFBQBAQBJKAgJDAJFyFIo/BJH+mj1sxhgXiw6k%0aPvKR+8DtGRAnFHxcQOTPgC9Q9M1UEAuLgodEM/sJmn9wGL9/6pa9qchgFAYQKWowAMDwXNg%0aPlaKAwxS1m4eikUauAFb94kcyAMCdvb8kbEKa2upYmKvMrdzl4ZYTGnF1eN95/Wwdd1zGT/%0asf7rptyygMfdzfV5hc5rAhOaaCAO/AyB8p+sQs+y1IEAUFAEBAEBIHpjoCQwGl+B7DKhQej%0aYptIMfEZi8n0kc08ofaZAWDMbfgOIliMSYxhFruv9XhOEBnrbYP2QCC5D+txP9vAARFQCx0%0aAxhyjaQaK/cU0A0X/PB6sR1n+9Y+/mG3OLjcgTEH31tbS5aoy5RN4RRGsUARQmYJ6Kjrtgw%0aMD5N26jnNre45lUo/Y1fjkA/nNjvHZhl9gUkxCcX8Xs+B7DniIGljMqyB9CwKCgCAgCBQbA%0aSGBxb4CRerfJDmlrv6ZEEPF02qgkROQfftQDyoejrP6h3yIlzcdp45buugnD31c+xCayiHO%0a4UAwURFAtFnoADDok4vVDHSoO9eXjesVahmXCojx31QzmYvvqU+3T1EB7UxBm+etzzv13u4%0aDtLDsJM0vO6N8Ak/QxPjwlHNmlE9QU8MYvaVjiN59a4f+g+kn/vyUdevW+qle1LpJUQOhjC%0aaBFBf1YkjngoAgIAgIAtMaAQkMM80uP8gf3oLjIajYUT8BvVb/rgR/icr3z8slNU1Cof4hr%0aQNInFYHLp6kr3VfpBePHKcP/uyj9Pz//hsdHdOuXfgPQjkEQQxbihkAhsfOZqAcDRTBPEpV%0aBURaCA4Ig/lbA8JgH1RAL6V7VyZgy5nOf1DJ4mdQU1MTvdTYSKNjl2hk0c00c97IlGZGB/u%0ap++DLNPDcPqqu+itatWoVXXPNNbRhwwa65n0bac+xC/Q3zx6jvcd6p5xr7livSOCuXZ3mrp%0ax1KF/w9YUiiPu72Ip/EgLEMAZJwCPnYsmGICAICAKCgCBQIARECSwQ0EnoBg88ePsNAsgPQ%0acUcF5uFxeH75zQvVuugCLJJKPvwfe6xxzVBfu4fv6/C+TfSr//FjZoAmonJ+XycCwII8vj8%0atzN5AZ36zLe/2AFgzPGx2SVfm0ISc3McvK5JqUoLEbUvINo3A8LAFLT/qbPcrV7CFBSlv7+%0aPZs61z40I8vfS1o/SuRe/Tz0v/TNVVlZSR0eHJnMLFy6kBQvaqUrtc8sfODioIp7296tATA%0afpe9/7Hn3mM5+hd73rXfTXj3yRPnh9ha0voB7Ylf+8mIRygBjzvOm+LphM9ztA5i8ICAKCw%0aPRGQEjgNLj+IH8c9bPYpp+AGwQDOcNQikEyQABNk07gQ0r9++nrJwjmnyjtNz8/hQDqA8Z/%0aiASKtphEGoc8r2oldOUFnX+vGFiYA02aGSjGBlL67NZccmaOOei6VgGr2CmPyKspqNkfCCD%0aIH4hfeXm5VgAbGxupvV0xyisF5G5ApYiYuDTOu7LL8bFR6jt7hrq6uujIkSO0e/du/bdnzx%0a7C3+OPP05vf/vbac2aNXTvvffSf3roC1odzDZgrOQzCcWLn6SQHtznSQgQg6A5rI4aUMqqI%0aCAICAKCgCAwLRAQEljil1kTHDVHBDeZruqf3SVGMBgQQVZHj6gHQqh/UPhu/sQeVwLIJDJs%0aIBgQwGIHgGFs2AyUo4EmwQwUY0NyeFOJ5fGGXd44finbhFtAmGylKyuXRkezuy6r/A5lZbl%0afofPnz6fu7m7919nZqdW9EUUE7UpZeQXVqmTwzYuuoerqaqqpqdF/9fX1xH/Nzc2EfkAQ9x%0a3vow99dAutWLGCPvjBD9KOHTuyzcIk1K3gs3/NqpVuVQp6DPcXq80F7djSGXAR30ALKLIpC%0aAgCgoAgMC0QEJ/AEr3MTG6SEPUTEOOBjxO/F1vxgkknCCCI4Nj6N2d9I5EofsHt36Qd39zj%0aSDxAEnEuiCCbhga5hfgBuJgBYMxxsxkoTFPhBVfsa4SxcXJ4c5xRrVsDwnhtt7XjzboqVMD%0aGBatowfpfp8P//D9p+NSrVDN3OVUu30TDJ05S/fyrafWvrKKxoT4avHhOvWBomtIF9s2+6k%0aaqu+FtVFnbqI8joAx8Cvu7D9Hw6YM0qJa1866mpXf/X3Ry94+o//xpalq6lvZ399H9v/ffa%0aeuf/t908803T2nbaQfnCyz2CyHcX7AGGFHLYhdWA4uNSbFxkP4FAUFAEBAEphcCQgJL7Hqb%0a5C8JgV8ALyteyDVX7CAjGA8wGhvp01FAQeZQQO4uNz7oSABN8hc2GXwSAsDoSV/5j81A4Xf%0aXtC5jmlptVijS+m33t9H2Lccj790uIMzae3bn9KOjghrfji2LrqXF10/m5Dt58gltCtp647%0as0QQN56+8+SJfnraP588ym4Fc4aXZqHsms5x5ral+ldzfOX0m93VdT6w1E2Hdsx9/TiZ9/h%0a8qr62mgRimFbYtp7jUb6bXxeeSVAoLssE/w1HEUfk8SAsRg1iB/MJcXElj4e0B6FAQEAUFA%0aECgeArm2TMUbh/QcAQImAUzCAw3IH/v+QfFKCgHEg/Dxl17QSiBUPZhC3vY7P7IlgCB/JgG%0aE+hfUB9BrABg8kK5UEVyjLkh8j3vELKYZKMhpUsxAMa5jnSpgiiKmURe7gDAdGRdV3RXnBu%0aR+B5VPX0PLUt4kqIDDb7yi/QDhE4jC5C1biVcUB1TWnI5FH8uTJ7Cj9iItomNaIRwfGaDx4%0aQEaOHuUfnX5ZfrAbYuzbefzC0TFpPgFZgedkBVWAxMyHBmGICAICAKCgCAQOwLGu+7Y+5IO%0aYkLAJH9JUv9g/pkU9Q/QgwRxagyO7DlR+Txt3rZQBx+x+p6Z5O/bv7Qh1NUDIW7ygAfGiAd%0aSBK2IsvDcrS8HkmgGinnzuKLEAG1ZVUDHgDCWb8aLp55T+f72EnwCa2mF9tNDe4gAChUQBe%0akh2tfdo9cn/8tEGLVXA5kdcp3Js7B2SrX34IMP0m+995eIPnG3Pgg/wJ07d2pC+Mn/9Jv05%0aS9/WfsGPvbYY/r4TpUq4i8e2WqbMoIVL1TES4ao7zE9AB//Jckk1MTG+hnxMSWpKggIAoKA%0aICAIpAYBUQJTc6mmDhQPcni4R0lC1E+Mw1T/kPohKeof1DUzNQbUvInar1JF0xfpUu9ncnw%0aAQf7gH4gC8hfG9w9tsDlsPjxA5s0x4tywBfeIde7cZo4ZqIpQWuyk8DwuqIAocaiA1oAwOj%0aegoQKi33y5ARvaMwFWEKAFkUAbVU5ApwL/vnzFqc6gMi9dY0kcD/8/BIr55Cc/qcnfI488o%0agjfrmyQGASIefTrGRNnu37xggElKUFikhIgBpgwNliXIggIAoKAICAIlDoCQgJTeoVBGD42%0aJm4TAABAAElEQVT7ew9FThrCwAGyk5TgLzwPVkmt0VFBgCrqfqwJYHdnRvaJmvxhDMAEJV8%0aAGIxzlSJsUaoQIIC4R6xzx3iSagaKscWlAqJtMyDMoZtrHXMDoi6XsaoyqqjKeEnWG2ahfX%0a19hL/8RSl+LPqZlfU+uwNE7761w6yZXTcjgrIiiPQUUAA//B9/iz7yW1u0Epg9IeErUAOTk%0aC4CMOGzh88gPotSBAFBQBAQBASBUkdASGDKrjAeUKDsoCRF/YOvG/zJUAqZ+F136PKfqZKa%0apm8ggAg6cvTpt1HZWMbMM0rlj4fEmOSLtAmyBj/FKJUIkwCac+exMdHCtUPJN0Y+L+5lnCq%0agNTfgydtbaNPDuTKgDgjjMslLoyP6aEVFBZ04cYIOHTpE/QYRZNPQySYySuBlGxY4uS9XLf%0az9+9bk+PpNtpVZgwkoiqkgXlI5Bztf+IU2A33kq85KIL9kSFJahCSpgVDik4RN5orL/4KAI%0aCAICAKCQPQICAmMHtPYWmS1yE7Zia3TPA1D6WpSpoRjfSphdgLCvWO4TJTtTCtBADvW1dKj%0aa7vo//znb+jgMMj3FzblgwmT1wAwfA4eOnFN7cga1/GzzEcATTPQ2vaBxJiBYo4gp8d2Dfm%0aZrue61oAwONEMCIPtfKagqMPlcrmHr08P5qCKzXGTWgG8rsN/2gSQUi+BYdARgsOg4D6Rko%0asASDJexogamIuLbAkCgoAgIAiUHgIenmJKb9JpmxGTGoz7T774Z5GRhbA4sNKVJPUPWLGqx%0aqoHz5MJ4JNbzvEu+slDH9c+f2H9/rhBJsUIiOOFFHPAlkIRQNMMFGMFeS+G3+Z7N1bQ5z6A%0ajISTRY8tpuTwVhXQLiAMooJ6KReP7dfVKlSyd/jn4Q/pIeyK5nf2Fp+Z6uoYc8B8CqDZPsx%0aC0e/ERCZ6Kpb5Esbz+Xg5gpIUv0B8TpJiEsoYiRrISMhSEBAEBAFBoFQREBKY4Ctrkr+kmH%0a4CLpAHpH5IkvoHVQOECj49dljZEcCoLz1wqWwc0yaxXogVqw1Wshp0XGiPfQCdSKVpBoqxe%0aiGqQcfjdt7mjXW0/enhnCrta2t0WoicnRFtmCogmrQLCONkCnpZ+wRW6ZE0zFqWHRGI16VL%0al7LbWJmaKgLEEizQjgny/gz5tCqAGzbkj0hbVZEZV2dnJ7r3VFgJxGclKSVJJqGiBiblrpB%0axCAKCgCAgCMSJgJDAONEN0babohWi2dCnguigJE394yA5UEqtpVAEEP3mCwDDYwNpxUO43X%0ai5jp8l7he052ZWmhQzUKiA+7rGaH9XLjGCn+aOrT1+pu257tKqyb6OtavIo0+dzTnXmhsw5%0a6DDxrhKFzE2NuZwNLPb9Ntzqog6ToFgrOcgOijK888/T7yObSiDG9avw2rewi8IkqIEYsBJ%0aUwNBBEUNzHsrSQVBQBAQBASBFCMgJDBhFw8P80kL/AKIWP3DerHUI/RtLfnI8l3bWvUppgm%0aotY0w22ZQHK+4sM9eVIFgmAC6mQonxQwUWNupgBhfXMnhYQpqFjtTUPO423pNwwKC/934+L%0aj+syqB1nNnlJVTTVMLzSiboXIMDub8YV/mWLltIBiQPJPoWduGEjkylglUw2ah1jpO23zvJ%0ackvMElqIHAT30Cnu0f2CwKCgCAgCJQCApaUyKUwpXTOAQ9j/GYe5oxJKqaZY3lCBsZECqZt%0aTuoXCCCCjFiTwEc1BeCCBPB4ePVKANF3lIFgTALoNi/TDLRWmYF6VSzd2gxyzEkF5PEFaTP%0afOaYpKFRAFGtAGG0K6vBtWD+rOXPSlf8vX57I+uLlHLDZ0CSwYZY+Mn4pl4yWqcAyNerYCk%0asuQG4GieLzFSZ/IKZefQLNNvGdw8qguV/WMykj8EIuKnNtwVQQEAQEAUFAEEgSAqIEJuBq4%0aEEe5owoSXrgMNW/YpEGu8vDeOFNvZP6VQgCiGAWXgPA8DwwdgTmiOLB2ysBTIoZKDBwUgFx%0aLI7k8HYBYdCXWdxMQfv7+6iyMuN3x+cMnDygV/OpgFzfbQkz0P/xvuvcqjgeg0oIRRJEEEs%0azh6DjSVcO8PdMkvwCk2YSCqhEDcx3J8lxQUAQEAQEgbQiICSwiFcOD/FJNP0EJKz++SU5cc%0aMJzJyif6JvmBV+pHNR7AqgnwAwjAmTNn4A5/1BltxWPp9Cqxko+vIStCbImPKdg2ig258en%0aOILWCgVEONDQBi/uQGt84IPX2VlZXb31GAw2UOuKyCAH7htsWsdu4MIGMOEr6aymsrKynTO%0aQPgJPvBx71YEIDhsfWDXTzH2Jc0kFJ9VfN/g8yZFEBAEBAFBQBAoJQSEBBbpavJDPB7EoiA%0aFUU3Dqv4VizBY5wO8QJjZlNIOMxCezdsW0rNbz8ZqAoqx+VVGYb4aVSAYfiDNRwAxTiZY8F%0a2Ecul33GgjinLNohm0elElfffp3GiauGYocaiAaNcuIIzVFNRPbsCa+oVKeRtH055L965/m%0aFI3KAG0NjSmFMDy8nKdLsJ6zOs2309e68dZL6lqYJxzlrYFAUFAEBAEBIFiICAksMCoM5lB%0at3iItyMzBR5StjsQQBAFvz5u2QZiWgFmrP7BX9LOlBImj3ESwCABYBgO9l8E4Q9b+IHdy31%0ajNQOFqlussnljjVYBrf2DpMaVHN5LQBivuQGt4/a63dt9gM50TpJA+P/5yQeYr5/bbrlFV0%0aHOQL/Fyz3kt80o6osaGAWK0oYgIAgIAoKAIOCOgJBAd3wiO2qSP7s8dpF1FKAhEBzk/UNJU%0auoHjAe5/5gAOj20guwgvUBcCiDIcdPKTGJ1PwFgMH4UHr8dec3U8Pa/HwKYJDNQNxWwI6bk%0a8EDUGhDGT25AviKDA/3UNG82b05ZIiCLn/L+2zrImg/Qz/moC19AmH6iDKvooBVlFdo89bn%0anntP7/P6XJL9Av2MvVH28wMHnWIogIAgIAoKAIFAqCAgJLMCVNJUsJyJTgGHYdsEEJ4nqH8%0aw/4bPkZjJbCAIYJAAMg41rj0AwYa+7HwKIvpNiBoqxOKmAcSaHtwaEOXRz7ZTcgBibH1PQa%0amUKilJRniF+MMM0fQP1QYf/oAjCBDQsAbQ2byaUByH1miuQ28FnK2l+gUk0CcXnF1jx55Dx%0ak6UgIAgIAoKAIJBWBIQExnjl8MCQ1MAvpnlj0tQ/4Ia37kj/4KaaFoIABgkAw7cU5gGVpdA%0aEMElmoE4qIDCKMzm8qQKir5O3t0wJCOPFFLSuvoH2/N0Paee3t9P+H/0UTVHf8f166fe/IE%0aFgvPQxfinjZ4lgMX7TROAzhpI0cpM0k1C+DqIGMhKyFAQEAUFAEEg7Av5smdI+2wKNP8k5/%0awCBVv8S6PsH3PCQlU/9wxyYAG7fcjyWoCLACCVoIBWeS9icj/xw7pVIshnok1vO6euMtzzF%0aDO4DFfAPH+/TWJr/YZxxJYdHP9aAMNhnDQjjlhsQ9VEaGhrp2utv0uvV85bpJf5jH7yq2Uu%0az+9xWVjvkAnQ7x8sxRAYdHR+jyrJKz7kLzXbDmiibbUW5DjUQJuojapmUwp9BfCZ5PSljk3%0aEIAoKAICAICAJ+ERAl0C9ieerjASGJOf942Exukqj+AbdiE0BTIQ3i/8c4g8wiiX2YAn9IF%0aD8PnFYz0KHu+jBDCHUuVEAUEEEkiTcLj9PcF9W614AwfkxBzbExAQQBK2aB8nfrrbdmCSmP%0aZd26tbzqaQkzxyT6BSZRDcRnUdRAT7eVVBIEBAFBQBBIOALFfYpJODh+hgfyl1TTT8wD5I+%0aDv4QhN34w8VoX2OHBCqZpIE5upCdOBVArpCECwPB8Qd7CJoTnNtyw4P54aTUDxUN0sVXAfV%0a1jenhmaoi400JYTUHtAsK8MBz+q290dJShz7tcWvFG3jpeK5h+gDgHuQLHxsZ0rkDOH+i1L%0aa6XNL9AHlcSl+IbmMSrImMSBAQBQUAQ8ItA+Cchvz2WYH2QGLxJx8OBn4f2QkGRVPUPJpOc%0a+w/YIWWGm3naXdtatR9ZHCagwAj+f0ijEIYk414IGwgmCAFkM9BD2wY14ce9FWYeYe9NVgG%0aRG3D708M5zcWtAlpNQfufOpvTPzZevBLcZcoBlx3Vc6/WR5Esflzl56uurqbGhde6nEEUNJ%0aG8a6PGQUQK7R8aMPaQb79A/s7CvZukgvsXQZmSVoCXqIFJuyoyHkFAEBAEBAG/CAgJ9IuYU%0aR8PTaz+JS3nH4aZdPWPzWa9kGcQQKQTiIsAAi/4/4VRzkBqwwaCCUIAMXYmVjBnxYNzMc1A%0aMR6YgLIKuL9rMoedJqvqOsaVHN6qAj716XbbgDBeTUHHL5yglsEu/Vc/lvETxfxABBsaGmj%0am4uuwqcvstffwakGWnCZiQuUIhGkqooPyPr8D4AAxfs+Lu34STUIxZ1ED477y0r4gIAgIAo%0aJA3AjkOurE3VuJtM/KHxSfsIE/4oLEVLbCEJs4xgf8+E06zD/d1D/0DwKI8ujaLr2M8r+yl%0aWdovK8ytGoGAghSG8YPMCgBzDEDXTlAxTYDzacCIp9jXMWqAqKfIAFheHxtVeP067dfrzeP%0azJlDp9QafAKt/oDt6zIEsO/kQWqcv5JPL8gSfoG/ePHFUH3huwyfSVYFQzUW4clQA5MWIAb%0aTA054AQjynO/7K0I4pClBQBAQBAQBQSAyBEQJ9AklE5iwJn8+u/Vc3VT/wipbnjv1WJGVUz%0axs4k06CLTbAxRUo490LtKtI9pllAWKGR4uxyIggBgX5uSF0NrNgc1ig9xTphko5oRSTDNQ9%0aO+kAuJYnMnh7QLCzH+mB93mFK8qYM5JamNkRcYHcGJiQiuBIIIT45n0DFzXSgBXxBAVFCag%0aZtl4++16Eyaq+PObKxAnJ1UJxNiSrAaKLyWukBRBQBAQBASBNCIgJNDjVWMCg+puues8Nhd%0aLNVP9KzYRsE6QyTP2ezH/BLnZvG2hTiMQNQEETk0qAAweLqPAiRU8N0JrxYO3TQUxiArDZq%0aBoD3MqthmomwqoFcvOXP81xiGKpdUUFAFhVuwYymnaS25APqG/v4+Wz59MUVCzalwfgtkl/%0aAEvqfx8+Xz+Dh2/qMxzV5I1mAv3EXT54IMPZtusqqrKJq23KpRe2+d7F5/TJBb46yatsG9g%0aUjFLGl4yHkFAEBAEBIFkISDmoHmuBx7S+W1vUKUnTxehD4PUwA8MpEarf6FbjLYBkCTGMAk%0aEkAPARGEmyw+AQQicSQD5IdwP8qYZKMxai20GirGzCoiAMKYvII51rKulHVunKnM4FrZABV%0axaP+l7eKydCAFhvJiCwqwvn1l334oMAcQ44Q8IslUzLxMoJt/Y737gj+nmmyd9B/ccu0DXd%0aUySSz4f+92KeQ5IIEcCBRll8od9v/3bv+3WjOMxfDaTWPCiplKp9r1Q7/vqEjVEYJbE9BqJ%0aAkkGIwgIAoKAIJBIBIQEulwWVq+8EBeXZmI9ZBLAKFStKAfL+KFNmJsheE6+AmJz2/1tsSm%0aA6D8qogwShwdAL/OyzjssAWQzUKikMAOtVR0U+/q7qYAYL0oxA8Kg/6CmoMO/Vkszjmd8Ui%0atnXNYpGWav+RU0mbdADbz3z54mmIa+/7YOWwKIRkySl7dRVYHNQj/xiU/Q1q1bta8iCGqYk%0akS/QMwHLzgqGpU5bsJIIF7+4HsOf0FeBIW5VnKuICAICAKCgCAQBgExB7VBDz/oHPUzqaaf%0aePCH+oOStMTvGBMw5DfkINFeiFKcBJCxioooMYkLop7wuWGU5aSZgeKaswqIdasKaI4Xx6M%0au1oAwdrkB/ZiC2o2v98Jb9e7yGePa/NL0Bzz11CP08hNfoHN7fqD/eo7t06QPxO/371tDT/%0ayXjZoA2rUbxT4Eq6mpqckqgn4TxmMMTGJwfyat4HObxHQRjBPIsxRBQBAQBAQBQSBNCIgSa%0aLlaTF6Srv41XTH/jIrUWGAIvIkHSDwQ+TH/RGdMABE5Ernuoiogy1H6//G4MEfcI37NOHF/%0a4dwwBDCJZqDv3Zj5KrHLCxi3CqgDwtTzlSE6dHOtNgWd3JNZ+/pYFZGPb7zBgX5aOnehPrl%0atVQ299sNVev3i0DjNv2pZjj/grLIB6h0+Qxd2/4smYu94xzvov79vS84Q/Cp9OSfn2fjUpz%0a5F27ZtC5wigpvHPY3Prt/7ms+Pcwk1kJTpe9K+85g847PN63HiIG0LAoKAICAICAJRICBK4%0aBUU8QPO6l8Sc/5hmGlQ/5AmgQkgiI6Xh6K4CGDUAWD4A4d7JUgkT5wHdTRfVFTux27JZqAg%0ayrgfUJLwULx5Y51tXkCML24V0BoQ5uTtLaFyA2LMZoE/4NkDkwnvYXI5OjKSrdLbfYDKy8v%0a1NqJzoixdupQ6Ozv1eiH+g18gopaOq79SLkkMEAO88T0namAp33kyN0FAEBAESg+BaU8C8W%0aCOwCUoSTX9xNiY0ESV0gBtRlmY4EBJwJ9XohMnAeQAMFGSJJ6nF3Jr4svneTGLNc+zrpuEq%0arZ9oOjRQDE+qIBIDO+kAiItRFy+gDogTFVuQBiMyTYgDA7YFPiruplAwh9w5MeZXJU4fdaS%0a62n22l/PtnTuF/9Eg4PKPFsFiwEZrKurI+TuW7t2ra7DAVyyJ4Rc+fnPf05f/tpf0Ve+8hX%0ad0muvvUbwC0T/jSqBPcr6dZm+9YaP/5JMZvA5xmeaX374mFZBquJ7D59zKYKAICAICAKCQB%0aoQ8GEclYbp+BsjfrDZrM/vQ72/nsLVBgFE0b5/4ZqK/Gz2b8ODNBRAPwpZnAQQE40qAAyDx%0aqauILh+SlQE0DQDxT2BJPdJiJYIFXD704OaBNr5Ah4rYFqIpz7dPkUF9HOtzLqt1RPK96+a%0aYAp64seTR1rf9KvUMHd5dgerb/X19TSkopR2dHTQNddco4+DAL7//e/XQVuw45Zbbsme52X%0alueee0wpfXcd12erjwwNUXVVJZQOnNNFEgBgQwRtuuIF+8pOfZOuFWcG9nlST0CQGiAHW+A%0a2BNUmSf0vC3BNyriAgCAgCgkBpITAtSaBJ/vw+0Bfy8uNBn1M/RKlmRTUHxhHtgQDiTbjXB%0a6C7trXqxOFR+wAiAAzIURx4wdQVJq5+S9AIomY/bAaajQaqFBGQ3GIXNxUQY4MKuH3L8diG%0aaQaEQSc6IMxD3Tn9ISBM0KigfSuUiaUyBa071Ey0LNOsNTfg5Z4uGmhqyva5ZMmS7DpWELS%0aFC0hdkALiV16TcXzUy4lRqqqqIqiCIIHLli3Ty2eeeUY3j4Txj3x1W5Cu9Oc4qX6B+FxXq3%0aQRI2qZxMJqoNfvwSTOQcYkCAgCgoAgMD0QmHbmoCAuKF791Yp1G+Sofwl84GEc8dADFdCPK%0aW0cBBAmYng4jMtcFibDmGsQdSSsCSjuwSSagWJcbr6AIK5QAeM0BcUYuHBuQN7mpQ4IwxsR%0aL+EPiAJzUJCy0dFRuvvuu7O9/Pmf/3l2PegKzDzHh/pzTi8bzyRP37NnT3b/li1bdA5D7Ah%0aqDsqNcWRf3k7SEgFi+PsxSePCWED+xDcwaVdFxiMICAKCgCBgh8C0IYEgLRz4BT/UQR7m7Q%0aCMeh8ebkBmUOJQs8KO18SRHxT9kJw4CCAwQwTQ3oMzY8PMj5lrWIyt51vNQEF0k2AGChWQz%0aUC3Pz0ZOIXHbxJX3hfl0hoQxskUNKgKiLGO3FNLNf845DrsioqMQcWCBQsI6/AH5IJgLVGU%0aSS0x01o5qZx5qkAJNMujjz5qbgZax/cjB3cK1EABTkpqgBhMndXAAsAgXQgCgoAgIAgIAoE%0aRKHkSaJIWP2pVYERDnAgyE0cwkxBDyjkVWOItN5Q/LP0QI6hCH+lcFLkJKGMGf8k4iVGxzL%0avYDJSjgeL+SMLLASSGhwrIxeoLiHGjxKkCmqagUAFRrAFhwuQGbKsap3nXNVLjoXKaNXhMt%0a9/yxh5a/dLf6HXrfwMDA7R58+ac3UHNP3MasWw0DZ6icmUOioIgNF/+8pezNTiBfHZHwBV8%0axvF5T2LB/Z/kADGsBiYVvyReUxmTICAICAKCQOERKGkSyKQFb2aL9RDv5ZKa6p8OZtI3+XD%0at5fxC1OEHGmCJ4secFoRg87ZMvrUofQCBG0oSfOP0QGL4z1TTkhINFNNEYniogJmgMMlQAe%0ac/0zPlCoQxBR1bU5WTGoIbv+PVf80SQe0f2LyQkKIBJqHvfve7uRpFFRUUamJFbSbqZ0vfG%0a4oATqanQGecliLbcQQreMGT5AKTUB0gJqGD5O/JhA5PhiUICAKCgCAgCFBJkkAQFjb9TIP6%0al/TgL4wlf15g/unVnDYuAogAMChJUMUYl6iXMANFgZrGhDdOtdPr+KECIh0EClJDFFoFRL+%0amCohtBIRZsWOq2WYYU9AbPnUV0YGM4oY+zGISwSXvfIjm3vUpGqicRT/84Q/NajlBYXIOuG%0awgkAyIX1n9bCqrayNEBkU00KqxAaqaGKAxFbHULE75CNcFTBPBbSfZtw2fe3xvJrXwS0d+e%0aZbUccq4BAFBQBAQBKYvAiVFAvGDm4acf7jdTPVPp35IaPAX+P2x+SfGzQ83WM9XQGKiVgDj%0aDgCTb06FOg7yfNv9bcTRQPHAmxTF04sKeGzXVEIWFXbIDWgWDggTpSlof3+f7qLmUCb5u9k%0afry+78AqvEhTBO37zv9Lv/M7vZPc9//zzOm8gcgfqZPIVNZrcgeDhb0ZVXTa3YFV9s1L7Gq%0ammpoYaWmbTzHlLqbm+kpobqqhh5BTVjPUoAthPAzUZRTDbiWXl7K5n6ZWvftGy1/8mf86TT%0aGKSHCCGEU8ykeYxylIQEAQEAUFgeiJQMiki8LCCH9ykm37iNgMBTLL6x/nwYBKGP+AK80+v%0a6h/mCALYsa5WR4cEIYBPW9gC3JoUGUIAmCQoYmHn43Y+zEA5tQLMQPWc3U4o0DFWAaEA2qm%0aAGAbSQoC8xlW8BoTRpqAevuFwj1tTIszb1ExXb5pDM/53b3YaNf2HiSprs9uLR1/PrmPlzE%0aud9OrIc7T8Qx/L7kfuQEQNnSxWEmc1/b6i8inC56UgGqkZiObIti/RzJsyuQh37er00oRjH%0abz8SXqBb2A0oXein6lJpHk9+l6kRUFAEBAEBAFBIBgCqVcCQf7YXDHppp9QsdiMMcnqH/Lh%0amT5BwDUIAcQtGSUB1MEgYg4AE+xjFO1ZSTUDxSzzqYAYe5zJ4aECmqagUAF1bsDc1IAUJjc%0agX82zKj+gWUbPvJbZrM7k66tSh9fvmwwS8yv1Z6nrbx6lzoc+oes9+OCD9LGPfYwuXLigfQ%0abNtsKuw/9wZGREt/+JT2T627nlPXTx5ZfCNp09n18AZXckbCXpAWIAF8ifqIEJu3FkOIKAI%0aCAICAIagVSTQBBAmCv6CVJSrOuuVSyVxiCuPHZRzMvEk9M/+H2DzQogxhMlAUR7STGHxFji%0aKkk2A4UKyMVJBYQJ646tUwO08Hlhl3YqYP9TZ6c0GyYgDBqDEjvx+NR2e1qXU1nFFWXv8gQ%0atO79/St8X971Er377L/V+EMFXX32Vtm7dSmvWrNF/IHAIJIM/KHluBcdRD4QPf9dccw19+M%0aMfpm9+85uEHIFoHwVmoEwAL72y161Jz8dYCYRlQFJL0gPEADdYp+C7VYogIAgIAoKAIJAkB%0aDwYSyVpuJmx4AeVTT/95Kgr1kxAAFG0+lesQbj0i4c8qH94WMHbf14PSgBhDhhVFFAop+Mq%0aL14pB4AxL01SzUAxRqiAIH+ICPqHj2d85syxg8DGmRwefZkqIPe96WGLDMgHQixxD/f860B%0aOC839Rwj09m/Wf4puPfwjulr5BC7ufyNb57qOZuq6snVx94vZ/VhB6gYzfYM1cij8B+3Khg%0a0b9G7zXLt6xx/9f7O7Z96YMQfN7gi4wuq/1VQ2YHOxnIbvBeRVHUmgTzVPGN+jsFbx+33K5%0a8tSEBAEBAFBQBCIA4FUkUCT/MFEMekl6b5/wM/EFNtQAINgywogHp7hyxY2PxxMZ5EAHm/6%0a4ySAD3w8+vvo0vgEjV2aoKHhS9Q3OEK9AyN0oX+E+gbGaHjkEo2NjxPqoJSXl1GVChxSW11%0aBDXWV1N5USZs66qhhRRVdXtpDzafnUoWqE3V55KvbfDf5R48P0ec+UKtTQ1gjgqIxM52F78%0aY9nKADwmQsMXVtt9yAYaKCgsy+8tRpWrh3jKi+JjuyWYNHNQmEGvgv6q/l3Kv6GJbYZxaog%0aW7FSuqs227n2h0bGVVjvVIqGxtoZ0h/QG4LaiBbBfC+pC3xHUHqRVuc3xNh58xqoBDBsEjK%0a+YKAICAICAJRIZAaEmiSlTT8kCZd/cMNBExRQPoQVRUqYBBl9a5trbqdqAigNp0tYACYTz5%0awvx5/0P8mdEj/yzQyNq7M+8Y16Tt+uo/2vHaWLnT10JhyHiurG6MadaxM/Y1PIAXAZd3dDG%0aVhWV42gyoqy+hyZTnt/dsKqq+tpPrZ9bS6bQ6tXt9Crc31miRWqeOVFWVUpk7CeWEKSILfw%0aCEcFAZk0FpAnFDCkn9ru+a2nSmonQroNSCM2ba53r4WxG+CKi2pGGbXVdAVr0Bd3SR+KxY2%0aU+OMTNoMbgsmoWaQGN4f9fLUjn+nviu+gA11k4Frougn6X6BPMckB4jBGEUN5CslS0FAEBA%0aEBIGkIJB4EmiSvyAKVaGBToP6B0yYAGIdpkpBo6rGQQCzAWAwuBQUELr+wTF65dh56jzwBu%0a1T5O/Y6V6l+mXSCyiOqEqG9F3hfpOzUrtBCkeVcjislENlNKz+ZtDr3Rfp5y91q8iSZbRgd%0aiOtuqqV1q6ap5Zt1FRfpcngZCP+19arHHJ+SSAHhbHrrRAq4NL6DIbcvw4I89BUU9AwKiDa%0aRlTbHX+yl5bULuWusktECB1umLofFRpuuImWqGt15EzGVNZqEpptJOKV3l1Pa2V54fzZ1DB%0a7DtWuuoG+9r8eiaQXTg+D74ukvnyDAlipTEJ7lfVAkqMGixoYyS0pjQgCgoAgIAhEhEBiSa%0aCZpiAN5A/XAwQQBCbpKQxY9cOYObAO+/9gn9cSBwFE34UMAAOzyDBK4PneYTp8ooee3d1N+%0a4+cpZ6+YRpSJp+XlCoIcocC5U6bfSq1r7qqQhM4mHjOuCLnjauccePKPBRK4ogijlgfG8+c%0aOzQ8TkdP9tLJs/20c99Jamuuow3XzqcNq+fT3LYGalCqYSFKPhUQKvCTnediG4pVBeTcgNY%0aOERWUQn6rYS4/ekER+NutrRM1DxxxJIH1K6+nOZ/9IlX9w1/R6N6X6Mxr+6Y2EMOemjPHad%0a1n/1C33HbPf9BL3EtRlCDfC1H067eNbICYPmUamtDCaiCGl1RCnVDoZFiCgCAgCAgCMSAQ8%0anEphhGpJk31Lw0/lqb6BwJzJdNXPOCEaNUMAMPNBDH/hOkfksAjCEhUJqDFDADzF49s9U0E%0ah0Yv0cW+EXr58Bn62YvHlArYQz0Xh7WZJ+hbtTLdbK5Vf401NEv9tTTX0OyZdfqvSSUAr1F%0akEH/ggXhgB3EcGBqjMz2DdPr8APUocnletX+hb0grhPAvHBy6RGfOD1L32T6tOG68oYNuWj%0amXWltqleuaPzL4tg+/jY6/9Yi+Dd7YOxnN8/S+DJE7/3JmX9/+TFCjfCpgnGkhMEhrQJinP%0at1OcZiCcnAbDYzNf20z/w+dorumHDl0/KLeByJY/5nr9fqcg7un1ItjR8cffCWOZrNtshqY%0a5O/iNASIAaBQA6UIAoKAICAICAJJQCBRJNAkf6L+RXt7MAHkB7qg5p9MABH9E+kAwgaBKVQ%0aAmKjQhGkngrrAdPOpF7ro6V8cJ/j/gcAp1z6t+FUqxW9WUw1ds6SVblwxl5YtUH59M2upsa%0a6KZqhKbu583P5FFUjm9Pl+OtR1gV44eFItexQJHNMBZ0A+e3rP6H6f39dNd224im67bkFWY%0afQy15V1y2j3E6/S0SeOUOM1M/Upq+5brpdzVrcS/lDmXdtCIImNlSfou4+f1Pus//GLAOv+%0aqLYLERCGg5/ArBWpTdqqxqmyqsp2CvOv/Qr17HiHoyLIJ4EQFqv4NfV1Gyf8AhEhFN8hSVY%0aG0xAgBkQalhhJNq91uxfkmCAgCAgCgkDpIJAYEogfxTCmiYW+JGlR/4ALk2sQQDzMJY0AFt%0at81o9JKJS7U+cGtGnms7tP0BHluwfzTSaAM5uq6Sblu3fnTYto8bxmHeQFpp9lIH/qZDcCi%0aGuF9hH8BSRyZmM1LVvYQm9Zt5jeONdHP9/TTTte7qYTinQi+uiF3hF6aeC0NhU9fLyH3rJ2%0aMS2e3+zZX3D92nWaBLLaxyrgzi/swlBo8b1L9LK1/wI90bCA1n9+AR34zqvE9XGQlbMkBIT%0aRgw3wHz4XTAJxenfnMDnpqsO/Vkuz/rGbFh/5Fp2v69C9XWzI4ES0MUDv0Z8SVWRQHhm/OE%0apyqggea9IDxGCcHGwnycoq4ylLQUAQEAQEgdJFIBPSr4jzA0FBYBIUmCYm+U0zw2QSwCSHJ%0acd4mVyD+OHhAwprkIcPpICACWjUCmCxCSBfU5iE5iujymzz3MUh2n/0HP1UqYAnVAAQEECQ%0au2qV4mHFoll0z5tX0K/evoxWLm6l5oZqHdUTpA4RQEHwvBaQRpBH+BA2K/PRJe0z6T1vWUm%0afuu8m2nzXKrqqPUP2EJTm9LlB+tGO1+lr//CSUg3fIKiInILCrb91KjiMW4FJ6NUqQfyHK0%0a8TE8M7v7BekcF1WfWwIAFhqjL+kTxWBISxK2ETxIPQQtV0I7Rtq8yUEcdo1uAxWnL63/Xfs%0a9/7pt2wUr+Pv5NNopzESekAMconG9YFSS74/sX3Mb6bpQgCgoAgIAgIAsVCoGgk0CR/QYlJ%0aoUHDwwV811B04vcEJyjGGIHxu40HjSDkD+1wDsBSJYCYYz71BGaaiPMC008ogKeU315v/yh%0ahf011OS2a20Rv3bCY3qpUOxA2+OiB/EVVkB4CUUFBLu992yr60N1raO3qeQTlEQFo+hTx26%0auikn77X/bSrv1vqDQVGJsanI8C0sdmoDgNil9f48xsYnhWCnEMZPC2P7kaq66kSVcI8Z9TQ%0aJgOS1BQBIQJGxUUw9TJ7vv7aPn8jImsOfS+FeN09sAwNR4qN3dn19va7MlptkKBVv7jb0Wf%0a+xKkBUpg0ks2QEzCB8rqasKHKcMTBAQBQUAQKGEEimIOyuQkqFliMa4H1L8mlbsODxlJV/+%0aAD2OMdSiAYQkg/KQQOv/RtV1oMnBhH8CkKIA8kXw+VMgFiCierxy7QPsOn1UpIUb1qRXlMz%0aQ5e/vNS2jj9R064TsUvMtICaH+cQRQ7ifoEnQOpA6KYrlSB29cOY+WKl/Df3vuMP3TM8pEU%0ayWiR4CZoycu0Lf+eQ9dUmO9400dOkANzrErV9cv1Saf8AtEAemDDyAXRARFOV7frP7PBIjB%0aNsgg6s27dpbyn1P58a4ZzzERRZ0oCnwBrWkh4goIg/GyqtnQ0EiP/uwFop9lksHzXO76/at%0ap2anZ9KffepZ35Swf+tZP6M4776TPf/7zeplzMMYNvMB4fmfGhBemzXEWfK8E/S6Jc1zcdl%0aoCxEBdZTUwyXgyrrIUBAQBQUAQKD0ECkoCmZjgxy8tgV9AWmrbB2i8rzKj/qXgHkDgAby1x%0a9tmYM3mXH6HzgogE8Ant4RLAZBUAsi4uEUJHVFJ3k8rX8CuUxeVIoiUDqBlpKN+3qAidK5Y%0aNJMa6yuVGeZlFelzjAZVtM8xRcpmqaig9TW5HzMQykvKpw8mn+VlSBXBI7Bfov7Ypct0Qal%0a9Y2MTys+wQpuZwm/w7bcspVktdfT9f3+FjqlUEjADRQTRf3vuCEE9vGH5HO1faNcygsPYFQ%0aSKASFERNCdO47QrDUteltHDL2XtFqIYDFLbh9UPoLdhIAyIIZMJu3aDLLvxnHkTZwsSAvhl%0aBtwslbwNZiC7qBMVNRrr79pSkPXvrOVdmztIbtjnNIGJu2f+s//RZ/L5rbIybhz505N1D75%0aiQdow/p1U9rGjqsH+3P29z/9s5xt3jjwwgv0WHOb7zyPfH6QZZqUqzQEiME1APmDK4SQwCB%0a3pJwjCAgCgoAgEBaB3KfTsK05nI8HJDYlSgv5w1TSpv5hzEwAw6qsIIAo04UAYq5uJqEw7T%0ayhcvWdPKMe1DX/u6x99qD6rVk6m+bMakAT2jTz5Ll++tnuk3TkRB/dcUM7veOWTAARkLkBl%0aeYBpqQvHz5Pi+Y10vIFM5WS6BSGRDepTU5BGp956aTy+Tujoo620Mbr5tGc1npN8G65tp3K%0aFZN8/Id7FQEcUmkqJujoG730w2cPU40igutVTkGM065wcBg+hoihIH0LBzIpD/Z3Teab44A%0awUAHPHX6djiuxDPsQLAZE8ChlFEVuK+zyppqJnCagAtJTZ3P2YSMKU9CmtRO0U6U8cfMHBE%0an0kwuR1WVelpWVE5Q6J7Xu4UsXp6TCmDJZtWNXbzntUmplIQu/SIJ5eRpISxoCxOD6iRpYy%0aLtY+hIEBAFBQBAwEbB/MjRrhFyH+vfZ33tIt5KGhweeLgggShp8/zBOEG28VQbZjooAol2Y%0agJa6Aoh5ovDDemZr8n+QN6h1UAPP9AzoJfwD4Qs4q0lFi1SKHILAQNVDYngQr4vKX/A1lTv%0aupy+eUApexndQNUPnVWCZ5/aepqd+0U1f/6f9tHP/KepXxBDRPt2Kalqln5hBLx85T3teO0%0a8nVDAYjAfkdKbq+1aVIgLmn/ARrKgop4HBMZVW4jw9ufOoyjU4kk1cb+2D1Srr/kxewGG92%0a/QT5JyCC2+qpBOdk0qdaUZqbSvItjYFtQkI45gbMEgnxjmn6l8xtqauchTUqUcye0CO8Lkr%0aRLGS40L0iT54fvhOT3JJS4AYYIjfRNNvO8m4ytgEAUFAEBAESguB2EggHhQ46mdaAr/g0oL%0a8Va/LRJ1Ig+8fxgwCyET7j//0S6He1LMCiHanEwHEfFHsooSCvA0rwlWlCNcYcgSqdZRaZe%0aY5r62e6tQSbncgitUqR2CV8tlrVypdU2OVSucwoNI7DCgT0sv6vONnB+mZPSfpsFIJX+/uo%0a+/97Aj9eGcXne4Z0m3a/Yd2oeQtmtdATSrXIMxCz6j6o4o4IigMzEoRNOb2Gxbo5PGIJgqz%0a0H5FBPeqZPa7Xz2tk9HDVDVfgcnn7e9o09X2d13WJp4mwTODwzA5ZIUwX9t+jnsNCIM2owg%0aI09PQpU09ncYIf0G3wpYObnXyHXth2NvX8VILOc7X7nQ8npYAMbg2rAZOx+skcxYEBAFBQB%0aAoHgLenjp8jg8EEOHEwypSPrsNXT1t6h8mzEorsAbZZrOtIGDctS2TIBznRkEA0U7TyguUt%0aCAwGJdTsTMJhbo3qogfAq/MaqzNngq/wLbmOmqur80qeSBk1UoJXDC7Xit0PUqFO3D0gjLR%0avKyI30WVYL5bRfIcy/gUKk7W9UY/bf/JYfr7fz+siOAwjSqfPytV0/kFFRFsbaxRZqe1dLF%0avlM5cGKJLajxIUcFlfmujIoILdX5C3oeAMUgb0a3SWYyMTSp3fJyDw/A2CB0igm5/OqMC8n%0a7rcsdfDuUEkcFxTjpvret3204FdAoIA1PQsAWfmbLGC66moOgD/oB2BS9h4DMX5rNn167bP%0amBU6MKWHGlQrvACr04F8kpDYTUw6QprGrCUMQoCgoAgIAh4RyBSEmiqfwiQwA8N3odTnJpp%0aVP+AFPBmM7SwWIMAwv8PJSoCiHQaeCNf3ZfxL9SNJ/w/O5NQKHHI8l5dVa7z9kH1Q+lXaRi%0awXmFJBYGALHMVWWtRZprVymT0YNcFrdpVKpVw2YImuuaqFmVCWk3YBsFb0t6k1cSjb6jE84%0aosXoatqVGudEctyux0sVIDh0YvUY8igr0qQumoChjDpUblKrxKpTZYuXiWTlKP/chteOxkn%0a05qPzg8lQRag8PkRgTNtAwTUCZ4OjjMlQ7N/ViHL2EUxTEgjCUtBPoKmxsQbcDUc6JvakoI%0aHOOSL38g1wuzfLG8IC7aYYaYPRfEN+kF3z38Yi/pY2VT26SPU8YnCAgCgoAgUDoIREICTfK%0aXJtNPXEY8JCCIANSqtJh/YtxREUA8AH+kc1EsBHBMRVRNE6bAFcXOJBTErm1mrTLLnEF1tZ%0alALjDH7FZBYEAEzVQQNVVlOk/gnFk11KjqvqJ8A3t6h2np/Cb6lVsX0ztvX0RrlimipnIJg%0aqR1zKund6r9qxR5Q/yWSVqXGQ/+R/vou2NOJgBNT+8I9ShfQwSM4QL/wEZlFrpCtYMll57+%0aYaVCXqDBoTHb3IEIDsMFvoCNfRdyCB1MQJngbfjdTI48mIKa+00zUW4r6NLO560/poAwGCN%0aMPVedustxuEnyB+RBWoky7497yWQlCvPXuMeK9vHdnoYiamAarpKMURAQBASB0kIgNAmMio%0awUGlZT/Zs4ODtVahUwh7ltWMKNh9vN2xbS9i3HNfxRKoBpJYAAws4ktE6pbNUVFTS/rSGrs%0aqHuEWXiOaDIFcxAucB/D36BC1Tdliblw6dMQg+r9A2ZhO+VOrE8yBwCy1QpNfDE6UGaUKal%0a8CfEuTA/tRbsyvgFNmb8AgdG6OwFZT6qzEHhb4iCfIDwW2xva1R9T0aPHFLpKrpVkvvh0TE%0aaVqTTWszgMH/0+BA984OpEThxDu4XLqafIPaBFLKPINcJsvRjChqk/SDngCSySm53flSEKA%0arfRrvxxbEP3z9JL3gBBRKI1DRpKCDYaTC1TQOWMkZBQBAQBASB/AhMPtXlr5tTI+3qH/xF0%0aqb+4QIgBQQKzG3DFJMAtq+tidQENM0EEJjamYSC5DXWVytTy1ZqMfwCES30ZRV8ZUSZaMKU%0ak0uNInRzW2u1XyAifx5SJqFcoA7Oa61T7VQr0lZO+4700F//+BV6SqWAOKSS0Z+9OKzzDV7%0ahdvo0VhrblEko+wWeVZFGkYsQOQS5YAhatWyp4V1abbykDiCgDfIMeikmoYMJKLY5mTpHCE%0aU7Zj0rMfTSj7WOXUAY1OmI0RQUpp4LBq6xDiVnu7vT3keSzSIL6Q+IgdmppTkDjmmDzc6jI%0ar4xDTPbbJoCxABbEEH8tkoRBAQBQUAQEATiRsA3CcRDD/9IhY1EGffkrO2b6h9SP6TJV41J%0a9wEVxIIfxKzz87qNCKCsAAoBtEfNziS0XpG3FR0ttGh+Y9bcEnn/EH3zrIrWiZQNXEDEkLq%0ahtblam30ePHaRzisTThSof9cva6PNb1mqArkg318N7Xu9hx7/0SH6i797mf78O7vp//vubt%0ar+09foeZVC4vjpfhoeGdemnPAL7JjbQAPKvw8mpv3Do9mgNGj7smKOIIYNtVWaDGLfiFICQ%0aWIRGAbHrcUaHAZJ301Ch2Ax2Ga/ONP0E/vhL2jWt7bvdduPChhFbkAe1zGVH9Cp4GUJz9up%0aDoLCRFW8BropdoRQzJl/B6KaexztpClADM9f1EBGQpaCgCAgCAgCcSLgiwTiR59TEYCIFPr%0atdxggQACh/uHNcNr81IB7VAFgQABh9vno2i4SAuh8R9mZhNYq881W5Rd4m8rJB7NQNto8eP%0aQ8PbtH5QNUZp9IzYBSo4LI1CBVhEohMVOZhHarVBFINs8FZqJrV86h33z7Snrg16+ld91+F%0aa1WSeAR3OVUzyB17j9D33vqCH3tH/fTV7+3j364o4uOq0T1IHGLlCkplj29oyof4Vi2T24b%0aYxhQxA/jRQHvg6kofBDLkHDQUqzBYSyH9SbUv8NP2/tXIVE8q4McQMaujXz77PzcGja1xaY%0aCYjysbrqNzY0k8ufS7fxSOwa1Ki1KILBPU4AYUQNL7dMi8xEEBAFBILkITH0itBkrq1A4FN%0aYPzab5WHfBHwRRKlHSkvjdBIQJYBSqKxNAJH83183+gqwD37SbgFrnbWcSCpPMBpWn78ZV8%0a2j96nlaaQO5OqdUwJ/94hi99Oop6lURQ7mACM5T+QJnKUUQqSIOqVQRXOD3h0AubTOrac3S%0aVrrnjqvod++7gR76jTfRx9+tSOHGq3Qk0SGl+O157Rw98ZPX6G9//JpONo98gc0q8EuP8gs%0a8B79AZW7K+h78Bs/2DuoxIXEh+kH0UqiDMGNlYsjj4KUZHAb7QOoW37uED9OS2wfp6NMZE1%0aNrhFCogAe+86quywFksif6WLGaOB5rVxFYbQLCoMmo/Oeg8rkVLyTR7Xy/x7zmCkS7xUgTw%0afOBEpgmxSotAWKAL4hgmrDle0KWgoAgIAgIAulCIC8JBAlJY84/XAaof8hTl0aCArPbb31j%0am34YAAEMq7qapM9cD3u7liIBZEzsTEJB+qDw3XpdO224bj41q4Tw8PlDHr7v//urtE/5B+o%0a0D4qVIV/gXOWbN1Olg2hQpqSHlEnooFLo7Eom+mcZzZlZQzcsb6N3b1pKn/3wWvrQ3atolj%0aIpRT7Ao6d66diZAWK/wAvKvPT0Fb9ARAmF4gezz3PKp/CkilqKyKOINtqsfA/nKkUSeS5AE%0au2KGRwGx02TTzMgDI5xcnj4A6IeCCP2sRqIOn6LX1NQv+3b1ce8oPL1d3rzk7S2gc8oFLGw%0an01ru1637ZRTr+eGqQeSgnmDCLJPZJj24j43bQFigIf4BsZ9V0j7goAgIAgIAvZPhAoX/Li%0abQUjww5+mknb1D2a3eMgKmwAe1wykD4UVQF7XO0P8V8oEELDYmYRiP8xAF8xponfetkzl+J%0atJDfWVNDQ8TkdPXqR/fuYw7dx3Uil/w9oktLpSRRRVQWCaGyrpiIoQCt9BtwIyCKIJlRBK4%0atL5DTRbmaCi04HBS3RCkcBZzbVZv8ALqp/BkTGtBiIKaJcawzFFFnuVSogE92Mq6mhrUy0t%0a71DpJ1SKCbfiZMoJNWzXY6dygsCgHSiAZmAYEEJz260v67FCB4RB/5iXWym0P6DbWJJ2DN9%0aNKGkxC01TgBjgKmogUJAiCAgCgoAgECcCtiQQ6h9ISBRBSOIcvF3bHPwljeof5sPmn3jICh%0asBFO0xATy0bTBnHcfClFIngMDGziSUMYN/3fKFLfTet67USxC3cUW4Dh49R3/9g330c+UjC%0aNPQcqW8wS+wVRE35PY7rBK3+ylzZ9WrIDKzaInKMdgxt1FHDYXCt1gFhwGlu9inclyqfpAI%0aHiRw96tn6KVDp7N+gkg70daiSODCZpWQPpPf0K5/BIcxTTlh8nn9vcuzaSEOf/tcTvAXVv2%0asAWGs23Z9Wfc5qYDWerwdlSko2tuxtUc366RqFdof0E/CeKv5LONTiCV+G1DSkCoC40xjgB%0ahRA3HlpAgCgoAgIAjEhUCFtWGQEBQoUGkrIIAo2vcvZYOH8go/ELxZx49/FMrrXdtadX4zI%0aYDBbwaYhH7ygfttG2hSfnlvWjFXReoc07kCu1Xgl4HBUXr1eA+d/9GQ8tcb0r6Dc5RJ6LUI%0a+qLMQwcG7YOr2HagdsKM9B23LKZbrp2rqyClRKX6Q3s3r55D9XWVmhhe6Bsi9P/cy91KDez%0aVJBDEVJuCKiI5ZybyG075uGe7tQaHYZNPJ584qH4gfCCDTPy0r+C92SY9r1hVQJyIgDBr79%0ak9pQ0dPdN5GlPqu+2AP+CTneccqzjN3fGEAh/QEUKDWbJGNtK0KIGYMNRAUr8RaQkMht8Au%0aASgRPF7oBuS/wQBQUAQEAQEgSsIZJVAkL+0/uCw+oc5peUH3rwDWXkVAmiikox1J5NQjI79%0a+N509Vz64DtX03XKlw+pIeC/d+rcoIrueYi+sv1FOq7MM3/1tsXKx+8mZUK6yPfE2pprlJI%0a3U/8tmqeSxSvz06tVqorPfPBGuv+ea2nVopnaBHT7jw/QgdfPqVQQ4zSh8gJifEsXzKQbrp%0a6jfQXtktCbg7EGhzl3+PWc9AggfE4mo2iHiaNbHbM/XremO+CAMHHlBkS/7A/IY7BbugWNi%0acsfMEqV025OUe0DKeHvK35xGFXbcbaTpgAxwAEvBKUIAoKAICAICAJxIFA+Z+78P8CPOMx6%0a/vLrj9Izz/w8jn5iaxMEkBO/V55rjK2fuBpm7M+ePUdPK+yjeOMrCmB0V6u7+yR9wkEJ5F4%0aQAGb2zDpaPL9Z5fTro4vKPBMkDInZkcvv5cNnqfPAGzo9w8zGGm0i6hSghdv0suxXOQpPqP%0a7++ZnX9N+p8wMqJyDyCWYSxjcolfDW6xbSHW/q0KagUAbdSv/MIXpl6DVCwvnq2TV01VtV9%0aNHDM+joDzKpLSrnVFPtnFq6uO+CrnPVWxbQ4adOqMikM6jv9CCNnh2mlfcuo96zQ7qOW198%0aDKagd1VN5lfE/u9/vp02PdxNzRbLWaiAj1U38Kmhlnd8YZY2BR09qSarCj57585NqoIgiY3%0at5XRQmVHblba2VsIfzou6vH+GfWJ6u372DF6mM5XOZr5250S1D78Zd2y8TbsNsHloVG3H0U%0a5ZXw1VLblIozROWE9DAa7/TblmoKQB4zRgKmMUBAQBQUAQyCBQ/vCffekPzqqHn69949Gch%0a6A0AMTmnxMHZ1PFaHEehMLghMA7eJDEG/UoCCAeXD/wTx209/u9JCagYa5M7rmgCRvWr8vd%0aaWxlgrmUEQjegtkNNK5Y2MX+EepXpp8gZCCDFxQZPNh1jl44cEqrdgjmAkqG9A2I6Im/fAU%0a+h4gueur8IO07cpZ+sut1+sHPj9BeRTJheooIoYhMigIz0BtWzKHbr8/kNIQJqRIGXcvzuz%0arp5a69tPjOhdR27Sxa/pYxKq9YSMvfvZqaV8+iZXcuoFP7zmsCiIZAAkEAYRrK5BD1Bs54J%0a4H/bcYgtWTSGeqxQQU891+X0M0Pn5oy1p7xGfTDsmge3pe+q45OdKr0GldIoLWzqvYZtFDl%0a0zzyfftAPiCMcRBAjGPD2EgOJtaxmds9ii/urqo2dxVsva2tTRMTmLFH8fKqEAMHAURJCwl%0akTEC447rfuA9ZCgKCgCAgCEwvBCrwdjEtP+DmpUFgkvG+ytSaf+LBCcEoQACjSAEBArh520%0aLavuW4DnlvBoQxcQuyPh2CwLjh4mYSyueBYJVr88sWev/b63REzid3vq4TyCNoy4QicMjp1%0a6PSN3S90UvP7+2mubMaaJEK+NKmgsa0qQigyEFYq5LFQ1ksv5LUffTSuE71AL/DC4pYnlOJ%0a5E/1DKhIpH10vneIelX+QaSoyFA/9XCrxtGgfBXntzbQxhsW0lXzZ2qz0HwEEPP44Kb76E9%0a++0/pKB3R5pJNC1pURNkdeoow8Tyg1pAYHgFjuMAfECSQC0cIRRv5ig4IU88jz9Q+dHOtY2%0a7Ar49VKdacr9X8x/FZQXFLDVFMf0DkClxqUUfzz6rwNfD9xd9jsGhIw+8I3AWq13XTiFqmp%0aQBX4JsWjNOCq4xTEBAEBIHpjkBFGn64zYvE5p9w8k+r/x8/OAkBNK9sctfdooRaRw0Sh79f%0avnUpzVEBWX78/Ot04Mg5HagFKh2EuoGhK4FkVLqHFw+e0n6ESOJep4LAIOpoRTlIYEa202a%0alyscQyuHA0CgNK3PPEZX6wa7gHPy1KwJ4q1IAr5rXrNTJYCqRlQSxv9/OL+zSXa//fEYZBQ%0anktBBM/DhQjN0YzX12AWFO3t6iTUHNeliHKWgh/eXgD7iDMpFDrWOR7QwCyI/IfoFpwiRtA%0aWIY2zQprjxmWQoCgoAgIAgkF4EI3qsXbnJMAHsPqre5fZncd4XrPXxP7P8HZ3+Y90QRgRWK%0a3233t4kCGP7yuLbgFiXU7kT4CN61fjEtbW+mJ35ygPao1A1I7s7mmuY5SPmAv4v9o+Zu3+s%0awLZ3VpJLNr5xLb123mFoCEEAkjT9w+UXdt5NSxoFfQAixfucX1mfH6idCqF1AGDTkGBAmom%0a8rK8HNDv7KCpTCMEnkre3FuY00EY/F2UGetqEG4rsMZDBNLxThR542NRCXQtTAPDekHBYEB%0aAFBQBDwjEA2OqjnM4pUkf3/kP4hrQQQ0MH8Fg9NUeUA7FB+S4+u7RIT0JjvSy8mUZCx8gAA%0aQABJREFUoeYQYH6J4C9LVHTOj91zI33o7uuoY14TVaqE7RmNz6wdfh0KIBTIu9ZfRb988xJ%0aqVEFhkKPQb1mvSGA+kgSTUC5QCL9/37/R7ideJVYHcYyJItezLmEKai1PfToTEMa6H9tRqo%0aBQ+ZwILvpqXxuN3yHaClL85Aq0Eukg/YU5B99nHLAEEVPTUNiChH9T0jBmjBEkG2qgFEFAE%0aBAEBAFBIAoE/D8lRtGrzzbgk4bCP94+Ty96dby9NUuUBPDJLRl/rCh9APFwNJZSf0sT5yjX%0a/ZiEmv2CCM5SKR423biItrznBrpjbQe1Kv+/qMt8FZDmrg2Lad3qedoMFYFggpSmtZnEc24%0akCe0e+M6rOc0ffeKI3seqoJl4PqfilQ07U1DkBrRTAXVuQLtGAuxjlc/tVLxY4STybvXkGG%0am/ZrzUgnUD1MC0FG0SmpbBGuMEztbfE+OwrAoCgoAgIAgIAp4RSDQJBBmBE3+aCQkigKLgQ%0aQklCpMpED48qMZFADHOtBJujD2uApPQIAUqXV1NBa1eMps+fPf1dM+mq2nV4lnUqAK4hC1I%0aHr9wbqNOWv/mGzuoY65SGyu8RRu16/s/bHiAju2aqtJxXVb42EeQ92PJqqC5z25dB4Spyg0%0aIw7kB7errgDB2BwLsg8qZr+RTCvOdH/a4X9XTTlUNOwav57NfIOrzd5zXc4tZD99vMAlNWx%0aE1MG1XTMYrCAgCgkByEUgsCQQB5Px/aSUkIIBs/ollVAQQt9N0JoDFehPu1yTU+rGvU+aa8%0a1vr6ZduWUofved6evNNHTS3tY5qFUEMUuprK6itpYZuua6d3rZhkUpP0aTMQKt0NNAg7fE5%0aSC/iVExTUKc6MA11K3YqYKFMQTEuN5XPi1LoNrdiHLtx/FIxus32yQnN06QEYvBQA9NmEop%0axixoIFKQIAoKAICAIhEUgkSSQf5jT6v8H35hvfWObvjbw4YiaAPJDetQmoBhw0gk3CGCxFI%0afem/aH/bzp8xGw5U0r5qpUEqvpg+9cQ2uWzaZ6FRm0UgV28VK0/19VhTb7vEOZmd6pyOQ1V%0a82mpgiURfSP4DBuxWoKaleXI4baHbP6sUEFRCmEKWg+la/Y/oAZJDLRUHk9Lcs0kpM0q4Fp%0a8cFMy/0r4xQEBAFBYLoh4O2ps4CopN3/Dz/Mn/29h3JyAEahAN61rVVfhelMAIEtSHUUPpV%0a+b2koRIjCGtQk1K6/ubPqdBCXB95zI737zqtpiYokCoKn/jkWHENi+cUqv+AmZf75ztuX0Y%0apFrXkTwTs2aHMAwWHsipspqFkfEUKd0kTYmS5CBZz/jH06hihNQTFGRP10K2n0B0SE0GIWz%0ahdYzDEE6ZtfePFLxyBtFOscEO60Ka/Fwkr6FQQEAUFAELBHIDEkED/Eaff/g0plJYDwmQlb%0aQADhpzXdCSCw/eM//VJYOAOdD1+y7VuOU1iTULvO2+c00H1KFfzd31hPd9+xTEcRBRm0K81%0aKRVyzrE3Xu+fOFTrRvF29OPZ5MQVFv3b+gjweO1NQBIRZsWOqH2LUuQHzRT3FGPMphTyPuJ%0adIGO+1WJVVr+dFVY+/49Lor5bWADGMdbFM46O6d6QdQUAQEAQEgeIh4P1JI8YxggCm3f+Pz%0aRTxVhwFOQD54SgMdEIAM+hBAcTb7ygw9Xs92OwWETODRgl167NM5ZOoqSqnq1Q6id/85Wvp%0awfetpbesX6QDvjAZxBIBYNaumkcfeMdq2rC6XZ1T4dmE1K1/67FPPnC/dVd224spKFdm5ZC%0a33QLC2JmC+iFC3IfbEgTPraTRH9BtPoU8xqag+P5Lk5liWgPE4NoC82KZxhfy3pK+BAFBQB%0aAQBOJBoOgkkE1x0ur/h8vCBBC+f/iLwlwRD6Qf6Vw0bRRAtwdHDrAThVmt348Rm4FyIB6YK%0a/8/j/0vv814qg+i16KSvV+7dDZ96J3X0Ud/7TratK6DVl3VStcsaaW3rF2kI4teNX+mrscE%0a0VPjISsxoXNT+cwu3tg71bzTTgV0CwjjJ1+e2bfdOhM8t9QXUArdIqPatZuUfXZmtsUYG77%0a/0mammNYAMfg+BN6iBhbjTpc+BQFBQBBIPwLBwhJGNG88UI+nPB8d/wDjxxglCqKCB9bN2x%0aZq80N+aGU1ik1Cw1wCJt7sExOmrajOdVL6gC+wjQLXIGNlM1CcO9I4SMjw97X/+RhV9tX5b%0am7x5qV0dPvhnPOaV7fQTPVn3Y9KE5cv0+D5QRrtGaAhtX6gr57OH67TSei5EbR5YV8PXVR/%0aQcviLZfp6LZc81MEhzFVT6+moG5jsJotIiCMzg34UPeU06I2BZ3SgcOO7s5hhyOF3Q0CvJn%0aGPXeKCKF7PdeOviI+nwiGBXNtmG0X6/MadGawRBlRaSPSWPDdmTa804izjFkQEAQEgVJDoC%0agkkM0/8QY2SUTE78VlAgiTnKiIynQkgKz0WU09gS+wjUJZ9XttUZ+JNxPx2nZFxrrrqVode%0a+Sr23w1CSXtzreup+9/9d+mnPeu77zddv+UipYd2TZ/e2qblqqOm/p++9hCevSrXY51+IAf%0aU1AEhjnAJ6qlVqos1phQAemps0atyVUdECbCbyev/oBPdp6bHEQR1zK5AkeKOILp07X+DVI%0akEL9Lafs9YvKH70penz5XTmYqCAgCgoAgEAaBgpuDMgHsPTgzdT+4JtBxEECQjummADKO1g%0acYmIcWkwCCHCEaKJuB4r4dU6p1dQAFEPcNlDSn/HnYv/jeJebt5WndrU1PDahKSImQL2KmX%0a1NQ1Ic5qGk6amcKijFueniqCoj9fhOm4xy3ki/gC653Phzc2pdjGR81mIKyf2CaMElrgBhg%0ajO9OqIFSBAFBQBAQBAQBPwgUlATiQRolzf5/GD+UKxAU/PBGpQCCACI8/aNru4iVJ1aiStU%0aE1InoYT9MyvAwWaxiNQOtbBwL/NICpAjK2NEnjkQ2HSZmYdsE0XVLno4BhzUFdQoIg7btAs%0aLAFDTK4oXgpdkfMEqspmtbUADTmDOQr1caiTePXZaCgCAgCAgCxUGgYCQw7fn/cHlATkAA8%0abYbf/B/sSpYQS4jE0BWndDGdCCATkQP5BrYWs1Dg2Ab5BzGnsk4m4EGaQvn5FPsQOSuv3e5%0ar+bRph/zTLvGmRzxPO3q8D4/fVnHZqcCugWEiTo3oFeClxR/QMbcz7LYuQIxVlakeOln/Em%0aom9YAMSb2ScBRxiAICAKCgCCQDgRiJ4FQ/9Ke/w+XktUpjnwXFUmZjgQQeILo4e21leg5+Q%0afinEKUqM1AvSp2MJ/0ahLK9UxzyyDYePGTYxXTT/tQPc2xOQaEsbcEjdwUFGN3I3i45vnMR%0af3Mf7rXxXclUkWwqXea8BA1ME1XS8YqCAgCgoAgEAaBWElgqfj/MQHEgw3+osoByIrTdFIA%0acbPi4dDOjNZpf5gb3O+5VjNQPBSGCRZhVcWcxnN6n7eAJCBlUA39KHN2fYL4oORTATF+ENR%0aZa1rsmpmyD+Mz00M4pS7odwgIE4cpqBeCJ/6AUy5loB14sYMXZfh8p63w55zdFtI2/rQqsG%0anDWcYrCAgCgkCpIBAbCeQf0rT7/4GYwGwR5A8PNlFFqmQCaPr72e0LeqMx/vxgE7SdqM8Dn%0avCntJrROu2Pun+39hh/JkYwA0UAo6CFVUBTFXNq6/zLPZ5MQkHKEEjGS5tOfWG/VxUQdb0S%0aVNS1kt5im4JiTPkInhcs0I4Ubwjg843vyzQGK0lzgBhcHfEN9HaPSi1BQBAQBAQBolhIYCn%0a4/+HmYGKCH1Y75SroDcRkY7oRQCiqeDC0EmnG2bo/KL5BzrMzA0U7QaOB4lwrIcI+p8Kkjo%0amjXT0+FjYYjFfzRx6/V4KKMcMUlEuQgDBRRwWdLgTPanLL16DQS7zcgRLIZt74zKeppD1AD%0aKuB+E6VIggIAoKAICAIuCEQKQmE+lQK/n8AjIkJg2dVrni/3+Vd21r1KXESwDCRLP3Ox099%0aKKrwpTQLE0MQ7WIWOzPQiYOzAw+JCRuTOy8NQeFzM7tkUualLbc6mGs+dQzjZ98+r3PAOWZ%0aqiCSogDAFdSteCbFbG3IsFwGogPhcs2lo7tHkb6U5QAzQLfZ3afKvsIxQEBAEBAFBAAhERg%0aJBAOE/lfb8fwDFfIsapQIIAnhs1xDFTQDDkBfMP46CgC94OGGFAH3gQZGJobk/jv7d2mRlN%0aiozUPQVlLDNWZ15SWAdb1TBYNAuiJGXtBBmXkOQOya21rHxNuZsFjt1qmFTm1kl1nUQPJBd%0avq5OneUjxE7nyX57BPCdyQG0YBqaxpLmADH8wtL8HUvjNZAxCwKCgCAgCMSLQCQkkP3P0u7%0a/B6hZAYTZYlQEEA+jH+lcNG0JIDC1w9IpQmi8t3xu67g21qTwqBHGDDQoYYOZp2lOaY7ULh%0ajMNYtm0Oc+UGtWy7vulRhhHDAD5QK/QDeVkutxwBq7gDDH2lUgGhUQxik3YNSmoO1ra3hYj%0asvpYi7qCEBMB9gvMKbmY22W/aj5dy3WzmJsPI0+mTHCIU0LAoKAICAIWBAITQJLxf8PuECt%0awg8n3mJHlQMQD92bty2kZ7eezVEA7cxCLdfG8yYeVmACmkQFkEk1v53mSXEqCOt+Pl6oZdR%0amoBi3HWHzOh8obkwi+Zz1n19nGwxm88Ya2v70MFfztPRCetC/adbppWHTfBT1E2EKuq42r+%0aKZz1zUy9ylTi4C+EyzXyArgrk1kr+V9gAxuAawvBA1MPn3moxQEBAEBIFiIRCYBIJ4lIr/H%0a8AHKeEHlqhyADIB3L7l+BQCaDULDXoDJJkAOvn7OSmDQTEIep6dGWjYh78gBMocvzUSJ5Mr%0aazAYqIAo+7sum6e7ruN+RMlnHmlHYr0EhwFxRPEbEAbnRK0Cos18qSG8qqJoKw3FTn0t1rj%0aZL7BY/YftN+0BYjB/EEFRA8PeCXK+ICAICAKli0AgEgjiUSr+fyAq3/rGNk0A8eASZQ5AKI%0aAggOZDt51fYNDbK8kEEHPCA4iVUDspg0ExCHoeCICdGSibggVpF4TNjkD5actKtuBn99PP7%0a5zSRFwqIOZgpwLmCw5j+kA6qYBTJnFlR9S5AdEsEzynPmV/vAiYfoHx9hRf62kPEANkRA2M%0a7/6QlgUBQUAQSDsCvkkgiAdKKfj/cWASkD/8WEaVogAKU4cyRXt0bde0JYBs7mkGfAHe8BW%0aKCucwHz47M9ChbvdIkvn6AxEKm8OPyRbIGP5QeB/3/96NFXrVrwqYTxlDoyaZ4/54CXLIY+%0aJ9vORIoth2Cgiz6eFurp6z/PpYVc52FBu4vlDb3YoX01i38+WYMwL4TmW/QHzu01rSHCAGm%0aIsamNY7T8YtCAgCgkD8CPgigaXk/wdFykwCjx/LKAoTwCe3nMtpbjopgOyHYmLKhBtku9jF%0ayQw0TDAYkCMQIavZZpC5cqqIO7+wnjjQitnO5o11gXwB4ZfqVpjgWUknn+MUHAbnmaagXJ+%0aXbgFhUCcOU1C0293p7i8p/oBAKZ6Clz9sXh9PD/G3ylYB/OIz/h7j6UHUwHhwlVYFAUFAEE%0ag7Ap5IIH4ES8n/j00ScfHsolYGvahCADNpH+zUPjvT0KA4hzkvDjNQjIdVwDBjM8+FWamdW%0aSZUwH1dY758AdEuCE8+UuSmAppjs66b5zmZgjqpgHGZguZTPdlc1DTVts5LtsMhADUQRDDN%0aZDCsj3A4BKM5W9TAaHCUVgQBQUAQKDUE8pJAEMBS8f/DxQMBZGd5vCE11aowF5fVpemsADq%0apfXamoWGwDnNuHGagrKBFoQJibpyaYecXdk2ZahAV0Avh4Tk4qYA8Lrs8hpzWwikgDHID2q%0aWFQJtxmIKi3emY++/G8UuYemIKXrClvZRCgBhcA1ED034nyvgFAUFAEIgeAVcSyGYwpeD/B%0a+jiVADRvpkEHtvTyQQU87VT+4B5lGor+glamKiz+lPbPkB40x/GDBRjMZWwoGMzz3NSFYOq%0agF5837zMAQSRCR+Pl01BccxOBTx0c63ODcj1zSVUwDhMQb3M10sdc6yy7h8BKIGlUEohQAy%0argfg+liIICAKCgCAgCAABRxJYSv5/mCgrgDBNiioHINplYjHdCSCTPTMQDPbBNDQqtRV4By%0a1sBrpjayaNwUjjoG6K/X6CtutFQfPbtpNvYVAVEP0z8bUbC+aAPt1UQD7PGhzGTCBvFxDm5%0aO0t5GQKGpcK6MXXL5+5KM+3mMs4TGULOR/zu6CQ/cbRV9oDxACTJPhjx3FtpE1BQBAQBASB%0aYAhMIYGl5v8HWJgA4s20NWVBMNgyZzklfJ9uCqAd2eN9SYgEiqsF5QeBUZgMNa28QGGjgaJ%0adLwoa6nktnGfQWj9uFZADu1j7tW5bg8PAPBTBa+xy1CEgDIqTKWjmaLT/ezF95TrR9iyt2S%0aEA4oEXQWku/KKILWPSOhe8jMO1wHezFEFAEBAEBAFBIIcElpr/Hy4v/NFgpggCCEIS1dtpJ%0a6LntD/IrYbrUdk4RhMHZwc5vSDn2KV9wD5gnpQ3z1a1Fip3FGagcaiAdnkGkRgeKuAfPe6e%0a8sB6wUF2UJj4Wo/zNlRAuyikfNxpaSqIdqagT3263VEFjMsUtH1tjdNws/u91MlWlhVBQCF%0aQCgFicCFhms8+8XJhBQFBQBAQBKY3AlkSyG85S8X/D0QEBBDmnyAjUSlSeLD+SOcinYNsup%0auA2gWC4X1RKq5hPqK4XkgKH7UZKMYUlwpoNcvMJIbPmK/6wQLqZ75ceaw8Wvt06gdBa8zgM%0aFAQ7QLC4PxiBIRBfk6+1k5z8FLH6VzZ7w8BjhDq76zk1S6VADFQA/F7KGpg8u4xGZEgIAgI%0aAoVGQJPAUvP/YyLCBDAqnzQQis3bFmqzwulOAHGjstpnqqt2+wp9U5v9xWUGWkgVcPWiSvr%0au0/4jP8LvzXqfmthgnc05rfudtkEWOTgMk2A7FZBzAzq1E0dAGPTlxdfPSx2ncSd5/001E4%0akbnvndkLjB+RxQKQSIwZRBzEUN9HnxpbogIAgIAiWIQFkp5f/D9WECiHW88YyaAG7fcnzKg%0a/V0MwEFtniTbI36yakgosIc/YQpcZmBYkxOidyDjhek0i4vYFAVEHPPlyYhKJHl4DAcTMYu%0aIEw+U9CgOLmdh5c0+ebspY5bH3IsGAKlojyVQoAYEHNRA4Pdx3KWICAICAKlhEBZ78GZxI7%0avaZ8YHjQ++3sP6WlESQDxQA0FEATQ6l81XQmgNeqnHSks5v0UpxmoXxNKLziwqmbWhS9gYB%0aXQg1mkXZ9m/07rCA6Dc9kU1FovX0CYuKKCekn74MVE1jof2Q6HAJSnUij8O8muE2meE17Ui%0aRqY5isoYxcEBAFBIDwCZWFzpIUfQjQtgITwj1rUBBA+RI+u7YqVACJlAd4yRxGxMhpE7VuB%0a0gqcTR9LYG8lhfZnF26v1QwUOQGjwtYueEuYmTkpckFVQBBgFOsLC3OMTn2addzWoQKCDNq%0aZgkIFnP9MJhWHtY24AsJY+3Hb7u4cdjssx2JAgL+bY2i6oE2WSoAYgCZqYEFvHelMEBAEBI%0aHEIZANDJO4kfkYkEkAo84BCAL45JZzU0YTpQIIAoiUBVBlk07K8TAHjLmAFIIAmqSQjxVra%0aTUDxZv7sb7KSLCFCrj7iVc95dTzOn87RQ4qIEoQX0Aviphdn17Hi+AwKPN3nSA7U1AEhFmx%0aw18kU699O9UD8fXi6+eljlMfSd9vdy2SPua0ja9UAsQAd1ED03b3yXgFAUFAEIgWgdSTQCa%0aAMDmKMiIliIQTAdT+VruGpvgGBrk0aSKA7PPHwR7Y/xJvlJNS7MxAkWaDTbnCjBPqGVTAo0%0a8cCdNMzrlOilxGBfSvWBVCBcQEYAp63ytncuaCDQ4I45QbMC5TUN1358CU8Zg7gE0+n0Gzv%0aqxHgwB8h1HwXV0KpVQCxOBaiBpYCnekzEEQEAQEgWAIVAQ7LRlnmQQwSiWKlSQ7BZCP5Yu6%0a6AWhNBFAYG0NBMOqIJNCL3OOu46TGWh1BB1DPYMKGGWxU+RYBdzfddl3V15VQJhyBi0Yc8u%0auY7YqYL6AMHFFBfUyb9TJlzIjKCZy3vRCAKb7I90zUz9pqIHf+sY2PY+kBPRKPagyAUFAEB%0aAEUoJAapVATgKPN5lxEEA7kjddCSCbfJoPCVZVMAn3u/X6RGkGCsUOfnBJVwHzmTtGMQ/gM%0aOdvp5JhqIDFyA2Iey/fvPn+FH9ARqKwS3xPl4pfIFsVlEKAGNwFSbLkKOxdKb0JAoKAIDC9%0aEUglCQQBiToHIG4DK4kwbw23Y2Y9L+tpUgDtTD7tVEEv846zTpxmoBh3GlTA9rU1ec0dMQ+%0aYcgYtIJE43y4nHVTA/qfOBm068HlezDxRxytRDDwQOdEWAZjqw28YBd8npVBKKUAM+waWir%0aluKdxfMgdBQBAQBAqBQKpIIB4gYLoSBwFEoBcUUQBzbzurySceFJIWCRQjdjIDzZ1NsC322%0a0uyCoiZ3XZ/G+3Y6k7woOId+M5UFc8rMiCR5d/ebWsKChVw08Pdtk3FGRUU195LEX9ALyjF%0aVweKE767S6GUUoAYXI9SUmpL4f6SOQgCgoAgUAgEUkMCWZECKPjBMk0TwwLlFulzuiqAwNR%0aq8skEMErz27DXDudbrxGbaUUVaRXEJwxxspujXZthfAHRx7Nbz7qmhQib35DJcNICwmDu+c%0aivF59BtJP2cu1QYaOyesELPsOlQv7M+ZZSgBj8nuJ3VdRA8wrLuiAgCAgCpY1AKkggfpjiS%0aAIPE7GPdC7SwSJEAcy90flhgMk2SDhUQTwoJKnYmYEiaMPEwdmRDJOJT9/+C5G0h0bQJhQ5%0aa5tBI4LywOzuYT6G5ZzVraHIrJsK6BYQBn3HFRAGbYuZJ1BIfmGzw+SP1PsI8V1TSqVU/DZ%0aL6ZrIXAQBQUAQiAuBxJNAkBH+YYoyByDIw+ZtC7V6YvfwbFWXwlyANPkAYp4gfGbuP1Zho0%0azBEQZP81w7M1DkW4yq2Cl2YdtGm9Yoo6wChm3b6fwoyCyI6/I9U6OK5gsIA1PQuAo+x/nMP%0aFFHiGJcV8Bfu/APxPdJKRSYhCL/KFsepH1Oogam/QrK+AUBQUAQ8IdAokkgE8CocwAyAdy+%0a5bj4AFruFyZ8puLHCmCSUkFg2Faizg9jUZmBRkGcLPBmVUCrfyGrgFjGQQjDkllg4RQQBnN%0a0CwgTZ25Ar2ae+Yii9TrJdrQIMPlDmplSMg0FCSylUopqbSldH5mLICAICAJRIpBYEmgSQP%0aigRUVAQBygAIIA9ndOTMHSSiymVPCxI20KIKZmJXzsF8hmoT6mH2tVEHkzEAqwjtIMFIMPS%0a5zsAPCiAgbJD2jXF++Lgsxi3E4BYdxMQeMMCMPzy7f0ShTztZOG4zeOX0r8MDlSaOIH6mGA%0apRYgBlMW30APF16qCAKCgCBQAggkkgQyAcSPUZRBSEDwOtbV0qNru4QA2ty8wN1MCG/dtjm%0alaLviNgNFEBUUq99e2AnDpNJNBdz+9HDYLqacH5bMMol0CgiDDjvsg4JOGUuUO/AiAMXuZU%0a6U/Uhb0SAABRAvk0pJCQQypRQgBvMRNRAoSBEEBAFBoPQRSBwJNAlglOoTE8Ant0z1acJln%0au4KIHA3Uz9Yt5P0UbBeq6jNQDFXBFE5vc/+XgmKBUfnNM9/78YKc5PiUAHtgtDkdJpnI6gK%0aiGbjNAXNM2x9OM1E8YXhxH09e4Hctg5eLnFh01DeTvvyUl+VtkJI+zzM8YsaaKIh64KAICA%0aIlCYCiXrKgOkhmyMKASzcDQc/QODOqiu2zcAwhRtJ/p6czECHuuvzn+yxBitf19+73OMZ3q%0aqhPWuqic0b6wjqH/sEemvJey0781PvZ09GMrULCIN2kBvQSQWM2xS01M08b6qZaq7u59olt%0aW6p+QXCB7mUAsTgvmE1sFSC+CT1syDjEgQEAUGgmAgkggTihwYEEGZCeAMZNQEEwKIAOt9m%0aSL+ByJ8ouBbYxnVIYrEzA4U5VlTBYDBnNp9EBE82Cw2LBauApnkpVMB9XWPZpuNSAa3mp9k%0aOPazMWtPiGBAGUUGLFRAGQ/cS8bPUiaKHS5jIKqXkFwiASy1ADOaE34BSM93FvKQIAoKAIC%0aAIZBAoOglk0hEnAbRLAYHpW80Kw9wUaQwCg/mCfOPHngPvQBFMYioIjNV6vdgMFMEZoiwwn%0a4y6FEMFZAIXZi4wiw0SEAZ9xpkbEIqwl4ifIIpSio8ATECZ+GG91EopBohhNRCuAVIEAUFA%0aEBAESg+BopJAJoCANcocgGjPShiwzyz5jpt1862nlQDix90MBMORQJkQ5pt3IY8XwgwU8+F%0aUCFDsoKBFYRJqtsmYxa0Coh874sn9e1myWWyQgDBx5gbE2KHwHds15DoNJoppDRyztOqy6/%0azkYLIQKLUAMUAXLwiZvCcLbRmNICAICAKCQFgEikYCQUBgdoi3wh/+6JasEhV2Qjj/rm2tu%0aplCKIDoqLZ9QEeIi9IkUU8gxv+sgV+shDDGrgM1XQgzUAwM6pkZECYKk1A2L+WJIw9g3L6A%0adsST+/e6zBcQZv4zPY5NFSIgTHdn9JFUHSeUkgMvlucGGkrKsPFiiU0LzfWkjC+KcZRigBi%0aogXhRiN8HKYKAICAICAKlhUBRSCB+UGB2CALIwUiighUEEApBoQhg2coz2h8kapPEqPCwaw%0acKLAfgwXErIbQ7p5j7rKotlFeUuDA31b+waiCraaYvYCYIzCCtXlSu5xG1LyAatRJP3ZGP/%0azBumMXaqYBoBgFhVuxwVuLiNgUVf0AfF1OqFgSBUgwQw8Dh90KKICAICAKCQGkhUHASyAQQ%0aZiZREkCYfn2kc5EQQA/3p+n3xwQwymvhYQieq1jNQHFi08oLFGU0UHMwHETFDAjzxt6ewAF%0airGQMKuDqRZX03acvZdVAs/8o1u2Ip9922Z/QziSRA8K4RQX125/f+qXuD3jtkDPB9ouV1C%0a8cAqUYIAZqIH6v8VshRRAQBAQBQaB0ECgoCTQJYJQRQEEUNm9bSM9uPSsKYJ570/T7syqCe%0aU4tymGrGSiU16ijgVonBhNQUw00zUOtdd227cgYq4DsE5hEFRBzwvwREMauPPXpdtr0sHN2%0a+LhNQb1E/Ey7P6Ad7mnfB8sPfOdwMdd5X9qXpRggBteEg8Sk/frI+AUBQUAQEAQmESgYCYy%0abAG7fclwI4OR1tV3jN7lMwDk1RBIDwWAChTYDZdCsamBQk9C0qoAgr1A/7UxBoQIWMzcgrp%0aGXiJ/ta2v4csoygQiUYoRQhrkUA8RgbqIG8hWWpSAgCAgCpYFAQUgg1Cf2QWMCEgV8IAlQA%0aEEAnSIAWolE2H7T6AOIOeOtu5kA3poaIiwuUZ9faDNQ6/itaqDfADFpVgHzBYRxyw1oxTHq%0aba8KX8e6Wtqx1TlwTdTjirq9G8cvBWoyTl/MQAOynMTBYSy7S2oTAWIqGyfzf5bK5EQNLJU%0arKfMQBAQBQSCDQOwkEGQjrhyAeNATApj/VgYBNBPAs0lolIQ8/yj81SiGGajdCE3fQNNE1K%0a6uuc9OBcTxuH0BEczFDEJjjsnLOsirW0AYtFFMU1CvCh8HjsG9LiUZCCDK5HQoCBBTiiQQ1%0a07UwOlwB8scBQFBYLogEBsJBPH41je2aQIYRw5AEMAnt5wTBdDDncoqLMw+YRJq5gb0cHrB%0aq1jV27ijgdpNkE1CmfjxtkkK7c7DPmcVcJji9gWEYhmmgLzCFNQpIAzadgsIE7cS5UXhY7U%0aQY8ULKDvfM5BDu/04JwnlppqJJAwjtjHgO6iUVUEEiOHvrdhALELDrAYm+bNTBFikS0FAEB%0aAEUolALCQQPxBx5QAEQWAC6IS4lUQ41fO6P60moJifSfqwDpPQJCuAdmagyMMYVzRQt3uAC%0aRUTP952OwfHnFRABIHh/ID52vB7nBU8Jqt+z+f6UAGTGhAGY2SFj8drt7SqhXY+r6VMQOww%0akX2FReD/b+884LQozj/+AEc7eocDEVBA0agodiKWWBM79gJYMCYxUaOm/O0ttlhRDPaOirH%0aHqLGgYAXsUlSULvXod1L/8+w5L3v77tvu9n1vd9/vfD53uzs7Ozvznd1397fPMzMqAktarC%0ansSQt0NrUGcv8UCDangQAEIJBHAoGLQBUaVgAGPe2AFXdqAUwVbJpU8wSmOi5VfNQFoBV9K%0aszdfQJT1beu471uoOvLljrzMKqLVaGDFVRqDVQhqNvWMpiqLFaMuV0yq0YErZRLTjTuy+NW%0aSz5GBLVTOqQqVzbxWvZUA8Lo8ekGhNH9+bYCui18er5UwVoL9Zr3G4DExvuJw1R5RiF++pp%0a6oS6mtoX+BhVLiKtLqLUG6rOeAAEIQAAC0SUQqAjUh4J1PcyXAEwn7hCAmy5EfdHVttB20H%0aV3n8BNqcK15m0/dafSF6l8TQqfTe291j/dtpZBv+PVCug+RucFtMHOD2i3g1yqOJ3yVO1dQ%0adUKmMoVNN2AMIUQIPqBYNaEzPPnWWthlK0Vfm0Q5PVCXvkloL9ZcRWBSk6tgQQIQAACEIg2%0agcBEoFsABu1u6BUHfsizSeN3XKq4KFsAtU4q+rQvpgYVg7oeZstHmNxAHWiufyrqrDVQozv%0a2a+fau2nVWgGtBVH3WCugnR9wU+rg1qwFz219zDV3W3a/aSE0r7qeG9DWZ+7ESrvqu3RbC9%0aXq5Peyaj9U+WZAZN4I6O+PFebFYhWMY79AvUDsMx5rYN5uFzKGAAQgkHcCgYjAfArA/UZVv%0aXBjAcz+WtBBL/TlV1+67EigYRaAWrMwuYG6SVsXUCsEdVv7zalo8oa6sgJ6+yB6y5XNti27%0anwVK5wbUkGpAGN1XCFdQa+HT86UK2VoLUx1PPASCIqDzBca1X6BlpB9UCBCAAAQgEE0CtRa%0aB+RaA6v6FAMz+4tL2sKN/utezz6HwKb1W3DC4gbopWPdOXaorqC61D543qDisCyuglqM2Vk%0aA9XsveZcIcXU0KmayAhXAF1ULNmrgqqWx+EdZaqFYn78cPdY32i/fLp67itqnI7PJaV2Xjv%0aBCwBNQaqB8b9TlDgAAEIACB6BGolQjMlwBUly61ACIAc7ugtD3sQDDu9dxyKWzqMLuBWhJL%0avixPDAijbqHWOmj361LFoQ6qYkOh+gIGYQW07qSpXEF1QJh04b61jdLtDmSfWviymfzdWgv%0at4C9+J/cbLMYvHXHBE1D22jZu19DgzxKOHOM6abyXLtZALxG2IQABCESDQI1FoLoZ2r5mtn%0a9AEFVWUTB4VDcEYI4w9cXK9nWyAjDowXlyLFJWyf3cQPXAuhgNNFWB1cpmBZ7bGugeIMY7M%0aEuh+gJqmWtrBVQhmWlAmFSuoGoFzLcrqNZRxV2m4O4PmCqtvUdS7Y9y/KTKGv+cR7naoS17%0anCeNt9Dts1+fPwQIQAACEIgWgZzfGvTHXgWghiGnDU9yt6pN9a0AHDN8Ni6gOYK0glwPi8q%0aLrp8baGnZatkwtUOOtc9/8gVfV01Lks4KaMVY1KyASi+VFTCTK2ghhIcVdysnpp9A3d0fUO%0a8BdYuOYui/fl0Ui511me3gMFkfEOGEcZ003t0k6hJaTG3qrjvrEIAABKJMICcRqAJQR53UE%0aLSVSQWBWgBVAKZ72dN0Og9Yun6CuTRI1EcB1bq6B3+xo4J6+0LlwqQQafXFfo+z2ldz8dNJ%0a4ZdPTR5wpRDlyXQOt/izfQTV+qehrqyA2o/PCs9M5U+1X62AKnBrOiDMJw1KUmUdWLx38vd%0a0Gdv+gJrG6/apv19h7w+Yrm5x2BdVYV5T9nGeNN4yUWugfnQhQAACEIBAtAhkLQKtANSvfv%0akQgCrsshWA6SaLzwW/nYi8Luehy6W8fmnV9VODdcsJ2jrrd84g4qLgBuqtp3UFtYJQt3e+b%0aIDjKmrF2NEDq4uiZ8blx6pjR/P0ljHX7UwDwqTLr2CuoOa3IZf+gFrmVGLPKwzT1a+u9u3Y%0aJL3Fs67KFfR5bf/AoPMNW35xni/Qsta2tM8iG8cSAhCAAATCTSArEag/7naycSs2gqqWtey%0apsMvGAhikANQ6RFkAqjDXgWCCFuVBtW2qfKLkBuqug3uAGBWAOl+giij3JO2DB5bKmHGVif%0akB3ccHua7nVTFam5DNgDCDbp6b8hSFGBBGT24He0lZELPDuoxqGr0v/EJU3KT9yp5NXCGss%0atmUgzSbCMR90nhb02Kz8Np6s4QABCAQZQIZRaAKQPvylE8BmA6iWyimS5ftPrUAaoi6ALTC%0aPNt6hyFd1NxA3czU2qcDxOiAMCrAVIjpttsK+PXMtYlDJs/cmFgPcsU7EmlN867NgDB6zkI%0aMCOMWd+nq6R09NAoWv3T1ies+bRf9cFVsIa6Txtt2xCXUkmAJAQhAIDoE0orAfAtAxZTJso%0acA9L+YVJhfe/1NgQ7M43+mYGOj6AbqJmAHiNE4FYDu7UJZAb19EN3ly3bdTnZf0wFhCjU3o%0aFfcZVM/dQX1Wiai1B/Qr39mNvWOWhpto2IYUKQYJo3Xa485A6N2B1JeCECg2AmkFIGFEICZ%0aBndBAPpfnto2+gIV9sFfvKVP5QZaMTfz8P/evOpq2/YHtOdXQaaWOe0LWAgroHXhtNZHW45%0acl2oFVDdWP8Exq8y4V5q5AVNNC6HnKpQraDb1Umuh22VULU1+lkC/uGzyJ01wBIphfsDgaE%0aUvp2K08kavlSgxBCAAgSoCviLQCkC1NOXDBVRPjQCs2SWobaMP2qDbpWalyf6oVG6g+pU8T%0aHMCZlMjOyCMptV1DYWyAlrx5py0Fv/UlbX7pHm+OUzbtamsHLvId5+NLJQrqJ4vXV9hW55Z%0aE1fZVd+ldWn33UkkBPJIoFgmjddnklp2U/XJzSNisoYABCAAgRoQSBKBOt2Aiox8jDK536h%0a2ThERgDVoKXNIVAeC0dqmcgONYr9MHSBGRZQGtQzueVB7eWhtR2db/+WrL6B14aytFdBaE0%0a9vuCZRZvfKvD3bSLoBYQrlCuouU7p1r8toqpFB0+URln3bVFTUuCiFEOY1LlwRH1gMk8bb5%0amXOQEuCJQQgAIHwE6gmAu0k8PkYbVIF4KwJFVgAa3FNRHEgGK1uHNxA3c2mIkwtgNofUCeG%0a77himTTctWfeRwRVK6C7D6K7TLmsZxoQRvMKgyuoV9xlU0f9UOJ1+4xSf8Bs6hj1NNo+tp2%0aKxX2wGCaN1+tS21at7gQIQAACEAg/AUcE6gP5oftHOf3MghaA6gaIAAzmQtCvrFHrBxgnN1%0aBvK2p/wMEDm8isMdMdUfhxl655tQKq9VGnpahNsNbE2gwIUyiLk7ufX6o6e/sDpkrnFYap0%0ahEPgXwQKIZJ45WbPp/0XtNuCwQIQAACEAg3gfoqAK2FKeh+ZvqCNnhUNyyAAV0DQbdPQMVK%0am43XDdQOlR5FN1B3RdUNdOH9E6Vf94aiE8Jv3b2BYw10pwlyXa13b1/2ccINtaZ52z6FfgP%0aCaJ5hGRBGfzsy9fOzDNzp/Pr++cXZY8O27L9+XdiKlJfyFMOooHkBF4FMvSPzRqDIFBECEI%0aBAURKon28BOGb4bFxAi/LSSnYDVQwt+y6VKI0Gmq7p9m9bIS/27uu4hO48b45jDdSRQoMO1%0anpn3VBreg7NJ92AMDoqaKYBYYKuW6r89ONBNqEmLqPZ5Bu1NGHrp5mOnxUJxTRSqH70Ki1b%0anQ5LbPbpx0pcQmPTnFQEAhCIMYH66mIYtIVJ+4CpBVAFYKaR/ZgGIp5Xl58baP2+CyWKo4H%0a6tZD2BVQr4Pj/LpJhwzvLmHGVziAx6iIadLDWO5tvTV1C225bNbl9qgFhxp5flnFAmEK5gm%0apdP/xXua1yyqW6jLqDd1CYqPUH3LHJBnd1WIdAJAkwZ2Akm41CQwACRUagfj4E4GYDmiIAi%0a+xC8lY3rm6gtp7aF3DMuNVS+uEPTpQdEVQHjKmppc7m7V66rYAar26odmRSd7ps1lU8Nnj4%0a85RzA2oeYRgQximHEXeZPiBZl1Gbzg424mVBf0AvEbbrgoB+AFtftrQuTl0n5yyWQX/qBC4%0anhQAEIBAAgWqjg9Y2P7dVz76YpcrTnTZVmlzi7cM16n3NcqlzWNNq22pwTwUSJzdQtQJq0L%0a6AKgbfLG+WEH7eyeSdhLX4p1ZA74igNRGaVkzWdEAYrUKhrIBW3NUCW+JQdUuz7oeJSFbql%0aICKcgRCnTZB3k+uH5fp95l3zJwAAhCAQK0IBCYCcxF1uaTNpnYIwGwoFSZN3N1AlWKVFbDS%0a6Quo2//957fidgOtiUjTfLxBLYpBjAiq+VqX0nQDwnjP794uZJ+zbPv5edPpS6ef4IuSJTB%0aV+7jbIk7r2jZqwS2GUCyTxtu2xCXUkmAJAQhAIJwEAhGB1vLzxvDFGWuJAMyIKNIJ4u4Gaq%0a2A6v556YktnL6A2mBu4ReENVAtdyosXzz29ST3z1zzz3ZAmDC5gmZzE3j7A6p1ySv4vH0Es%0a8mXNPklUEwDwrhJFtOk8VpvvRcZIMZ9BbAOAQhAIFwEai0CrQB0u/6lqiICMBWZeMT7XQtN%0ay1bFZjRQbSVrBTx6YIl8PXNtYl5ArzBzi8KatK5a7jQPDX55+cWlOk9tB4TRfAvtCprJndy%0a6jLrTed3PUvURTMUpyvGTKmv9Ux7l6kem7MUyabw2CHMGRuaypKAQgECREqjVm4PfS38qjv%0akQgA1brBX6AKYiXth4PzdQddPVlx79Ah6H4LYCDh5YmrAC2rq5hZkVhTUZJMYeo3nYUNMRQ%0afX42g4IU0hXUFvfXJfWpVBfPG2IWn/AbSoqbNGLZqnuu17xHufKF8uk8bYN/dyz7T6WEIAA%0aBCBQtwRqLAL3G9XOKXldWQBVAG6Y2qFu6XH2BAE/N9C4ifRUVkALwQo/u20teXY7m6V1A3W%0aPAKr5urc1H++5UuWdzYAwqY618fetbWRX87709vNLdUK/dF5XUD3WLy5VnsQXjoC2ixXuhT%0asrZyo0AeYMLDRxzgcBCEAgewI1EoEqAGdNqKg2+mOqU6qFSKeMyKa/YKo83PFqXUIAuonU/%0abqfRThubqCZrIC2FbzWQLXCWcueTZNuqW6gb1/2sfz4VXm149z52uO9aWy8e5nNgDCDbp7r%0aPqTauloBC+UKqifWfn5uF89qhXFteNP5WZPoD+gCxmooCBTTpPEWOAPEWBIsIQABCISLQE4%0aiUAVdrgJQJ43PZtLnbLAgALOhVNg0xeAGqkQzWQEtdWuhs8JPp3dwjxxq0/ktd75sgDMdxI%0arJS5OmhdD0XpdQ79QR3jyjNiCMXkuzJq7yViNp2y+dDgqjL5s2RLE/YP/162zxc15+0qAk5%0a2Pq+gA/4V7XZeL8EIAABCAAgWIhkLUI1BcvFXS5WAA1/Zjhs7P6sp8JOAIwE6G62V8MbqDZ%0aWgFtC7jdQFUU+lnxbFq7VNGook7Ta7Bi0u7X7VxdQtUKqNbC0xuusdlUW449v0zSWQGrJS7%0aAhl5L+vuSKZTt1CRTEmdUQvojZcRUZwncbVNscwYW26TxuITW2W3GiSEAAQikJZCVCLQCUA%0aVdNn0A3emzce1KW0KzEwGYiVDd7C8GN1Alm60V0LaCFXDWGqjxqayBmkb/dL8VgDYfr7unn%0a5j0prHH6lJFY4OHPxe/uedmlYk0H9Re0k0LUWhXUC3z3ImVukgb1L3c613g5/oZtf6AOzbZ%0akLbecdwZtTaKYxsUok64hBaCMueAAAQgkBuBjCJQX/RzseghAHNrgKim1nbe46z21V7GVax%0ariMtooFoXawXUdR0R9KrHM1uqNG0qa6AVfer6eehT+zviT908/QSen7tnti6h6gqqAvHYbx%0aZqcZLCtF2bysqxi5Li3RGFHBBGrydvPz93Wdzr3nR+rp9+otCdB+sQqCsCxTZpvHJWsc+cg%0aXV1xXFeCEAAAv4E0opAO61Dti6dCEB/yHGM9XMDLS1bHbsRW+2E8FXWwNVZN6W16llroLUO%0aWhGnAk8nglfx5yf29ET2GHtS3fa6hC75stzXyphpQJh5e7bJ6ApayAFhtI417Q9o+dilnyi%0a0+1iGg4CKAusGWmx9A4tt0ni94uzULUccfmg4LkBKAQEIQAACUq91uw4b4QABCEAAAhCAAA%0aQgAAEIQAACxUEgrSWwOBBQSwhAAAIQgAAEIAABCEAAAsVDABFYPG1NTSEAAQhAAAIQgAAEI%0aAABCAgikIsAAhCAAAQgAAEIQAACEIBAERFABBZRY1NVCEAAAhCAAAQgAAEIQAACiECuAQhA%0aAAIQgAAEIAABCEAAAkVEABFYRI1NVSEAAQhAAAIQgAAEIAABCCACuQYgAAEIQAACEIAABCA%0aAAQgUEQFEYBE1NlWFAAQgAAEIQAACEIAABCCACOQagAAEIAABCEAAAhCAAAQgUEQEEIFF1N%0ahUFQIQgAAEIAABCEAAAhCAACKQawACEIAABCAAAQhAAAIQgEAREUAEFlFjU1UIQAACEIAAB%0aKJJYK9Tpov+ESAAAQgEQQARGARF8oAABCAAAQhAAAIQgAAEIBARAojAiDQUxYQABCAAAQhA%0aAAIQgAAEIBAEAURgEBTJAwIQgAAEIAABCEAAAhCAQEQIIAIj0lAUEwIQgAAEIAABCEAAAhC%0aAQBAEEIFBUCQPCEAAAhCAAAQgAAEIQAACESFQwkhTEWkpigkBCEAAAhCAQNETaNmqTdEzAA%0aAELIGT1q2T09rararl/UtEHispqR7JVhIBLIFJSIiAAAQgAAEIQAACEIAABCAQXwKIwPi2L%0aTWDAAQgAAEIQAACEIAABCCQRAARmISECAhAAAIQgAAEIAABCEAAAvElUPLOI73iWztqBgEI%0aQAACEIAABGJAwI7hsHxZeQxqQxUgEAyBNY2071/TapmtWVshy1etqxbHRjIBek0mMyEGAhC%0aAAAQgAAEIQAACEAg5gfvWrJP7Zq0IeSnDWTzcQcPZLpQKAhCAAAQgAAEIQAACEIBAXgggAv%0aOClUwhAAEIQAACEIAABCAAAQiEkwAiMJztQqkgAAEIQAACEIAABCAAAQjkhQAiMC9YyRQCE%0aIAABCAAAQhAAAIQgEA4CdRr3a7DxnAWjVJBAAIQgAAEIAABCEAAAhCAQNAEsAQGTZT8IAAB%0aCEAAAhCAAAQgAAEIhJgAIjDEjUPRIAABCEAAAhCAAAQgAAEIBE0AERg0UfKDAAQgAAEIQAA%0aCEIAABCAQYgKIwBA3DkWDAAQgAAEIQAACEIAABCAQNAFEYNBEyQ8CEIAABCAAAQhAAAIQgE%0aCICSACQ9w4FA0CEIAABCAAAQhAAAIQgEDQBBCBQRMlPwhAAAIQgAAEIAABCEAAAiEmgAgMc%0aeNQNAhAAAIQgAAEIAABCEAAAkETQAQGTZT8IAABCEAAAhCAAAQgAAEIhJgAIjDEjUPRIAAB%0aCEAAAhCAAAQgAAEIBE0AERg0UfKDAAQgAAEIQAACEIAABCAQYgL1TNk2hrh8FA0CEIAABCA%0aAAQhAAAIQgAAEAiSAJTBAmGQFAQhAAAIQgAAEIAABCEAg7AQQgWFvIcoHAQhAAAIQgAAEIA%0aABCEAgQAKIwABhkhUEIAABCEAAAhCAAAQgAIGwE0AEhr2FKB8EIAABCEAAAhCAAAQgAIEAC%0aZQEmBdZQQACEIAABCAAAQhAAAIQCAWB7r36hKIcYSwElsAwtgplggAEIAABCEAAAhCAAAQg%0akCcCiMA8gSVbCEAAAhCAAAQgAAEIQAACYSSACAxjq1AmCEAAAhCAAAQgAAEIQAACeSKACMw%0aTWLKFAAQgAAEIQAACEIAABCAQRgKIwDC2CmWCAAQgAAEIQAACEIAABCCQJwKIwDyBJVsIQA%0aACEIAABCAAAQhAAAJhJIAIDGOrUCYIQAACEIAABCAAAQhAAAJ5IoAIzBNYsoUABCAAAQhAA%0aAIQgAAEIBBGAojAMLYKZYIABCAAAQhAAAIQgAAEIJAnAojAPIElWwhAAAIQgAAEIAABCEAA%0aAmEkgAgMY6tQJghAAAIQgAAEIAABCEAAAnkigAjME1iyhQAEIAABCEAAAhCAAAQgEEYCiMA%0awtgplggAEIAABCEAAAhCAAAQgkCcCiMA8gSVbCEAAAhCAAAQgAAEIQAACYSRQEsZCUSYIQA%0aACEIAABCAAAQhAAAJ1SWD5svK6PH1ez40lMK94yRwCEIAABCAAAQhAAAIQgEC4CCACw9Uel%0aAYCEIAABCAAAQhAAAIQgEBeCSAC84qXzCEAAQhAAAIQgAAEIAABCISLACIwXO1BaSAAAQhA%0aAAIQgAAEIAABCOSVACIwr3jJHAIQgAAEIAABCEAAAhCAQLgIIALD1R6UBgIQgAAEIAABCEA%0aAAhCAQF4JlHTv1SevJyBzCEAAAhCAAAQgAAEIQAAC+SQwc/q0fGYfu7yxBMauSakQBCAAAQ%0ahAAAIQgAAEIACB1AQQganZsAcCEIAABCAAAQhAAAIQgEDsCCACY9ekVAgCEIAABCAAAQhAA%0aAIQgEBqAojA1GzYAwEIQAACEIAABCAAAQhAIHYESnr22DzwSn3/wwwnz3zkHXhhyTAjAdoz%0aI6JIJaA9I9VcGQtr23On49/PmJYE4ScwcfTuTiF5foa/rbIpob0/s0lLGghAAAKFJFAS9A+%0aU98EVdP6FhMO5RGjPeF0FtGe829MKiHjVsnhq4xXyPD+j3fbe39to14bSQwACcSOAO2jcWp%0aT6QAACEIAABCAAAQhAAAIQSEMAEZgGDrsgAAEIQAACEIAABCAAAQjEjUBJ3CpEfSAAAQhAA%0aAIQgAAEIAABCBQDgdOGDpF/XHtNTlX984UXCSIwJ2QkhgAEIAABCEAAAhCAAAQgEA4C77w7%0aTq659h9Jhbni8svk2eeel08//TRp33vvvY8ITKKSJqK0tFS6dO4k303/Pk0qdkEAAjUhsFX%0afPs69tXbt2pocnvaYli1bStMmjWX+goVp07ETAhAoHIEtevWUOXPnSWVlZeFOypkgAAEIxI%0azAt999J7ePuDOpVioCX331VXny6TFJ+zQidpbA8/74e/nlwD2rVba8fKnc/9AjMt6o3tqEX%0aXcZIGcPP0OOPfFUuen6a6WZEYVnn3Nu2ix79ewh++6zt9x7/4NOumyPS5spOx0Co0beIe3b%0atUvQWL9+vcycNVtuvX2EzJo9JxGf6wptliuxqvRPPf6wvPb6G3LvAw9Vy+C+f90lc+fNE/2%0aR+vXBB8mppw33fem79qrL5dw//8W04axqx9dm4+ADD5Chp54kJSWbfurefGus3Hn3qNpkm/%0aHYffbeS3575unSsGFDufWOu2TbflvLfvvu7Rx39HEnZTw+DAna9TtVemx3drWiLF/8pcyYd%0aJusMct04RdHvCRzpjwuS8xfulDSrLM077K7LP322XTJUu5r0/cEU8bfSr36DWTSkwOrpdvu%0aqFdlxmcjZdl3z1WL773/PbJyyVQpadTC/LWU78eeV21/nDeeefIx5zfyvAv+klTNKy+7WLb%0adpp+cOuxMWblqVdL+mkT4PY81n+UrVsjQ08+S6665Uv556x3ywYcf1ST7QI5p2rSp/PH3v5%0aXrb7olkPzIBAIQgECYCIy443bZYost5Nrrrk8q1qY3o6Rd0Yxo0KCB87X/7D/8yalA9802k%0azNPH+r8yNdWBLqJvPra/6RpaVN3lO/6oL0Gyu677ZIQgdke55sZkdUI1K9fX9546225c2TV%0aC32f3lvKeX86R84xD/SL/nZJtbS5bNBmudDalPbryVNkjz12qyYCO3boIG3atJaRo+6V5cu%0aXS2nTUl8BuCmX4Nb2329fOeO0IfL46Kfk38+9IBs3bpQBO+0oF5z/J2lirIL68pmvcPSRh8%0atXX0+WK6+5zjnFOb87S+6+5z55/X9v5uuUwedbr4GU//ihTH+76kNXg6YdpGO/IbLVXjfI5%0a88ekvZ8M78YJasXf5U2je4s7bSLdOj16xqLwM23O1OmvHuRVJhyesOC70eGWxoAABY8SURB%0aVF+RTr0OqyYC6zdqJS3bbSszJtwk9Y0IrF9S6j0s1tv16tWTzbtvJnpfLli4ySquQmgb86E%0ai6OB9HgedfxD5qXfPrrvsHERW5AEBCEAgdAS+njxZLvjz+XLasGFyxvDh8vbYdxJljJ0ITN%0aTs5xW1KtxnLBM333id8+C7wnztnDFjhuyww/ZOihNOHip/u+jP0t9sq6iYMXOm/N+lV0pFR%0aYWo++d111whXcvK5KeffpL3XV8rVXC0bNlCXnjxZfNC2USuvuJSZ069tevWyZdffiVX/+MG%0aufhvF8n22/3CyfeJRx6QO+66W9zHNTJWgssv/T/p26e3U5Zvv5sul15xtXOukSNuk5mmLNt%0avv53UNw/uSZ98Jtfd+E9v9dh2EZj2zbfy/gcfGmvTgU5sOr4XGiGwZs0auW3ESCetWm4GH3%0aWkzDMWq3Rtpse1aNHCvEh1l+bNmxn3xemOmJg/f4G0NPFXX3mZuV66OHm/8+545wOAWr6KI%0aajQuvySv0unTh1FeWhQMbTGuHdOmDhJdtt1F+nfv+q+030X/flc2XnATroqL778irPUf/qi%0amuqeTNemiQx+Xjn15BOd6+GZZ59P7NJy3HPvA/K7354pI8zHA7UApGrPxEEpVs44bajsv98%0a+jpWxfOlSueKqa6W7uS7+cPZwady4sXTq2FH0vtegL8NnDBsiJ59wvAw5PZrXw/qKhbJg8s%0aNS1vtoI6BaiVFQ0mvPq6Rl++1k3dpVMvPLe2XptKed+rbuvJusrVgka5d+J732vlVWLJ4sn%0abc41FjsGsq8b56RhUYkdtz+91LWx+RVv5Fse/gLMm3c35MtjOYcZTtdIJ16HOzku2Dm6zLn%0ao+ulTZ/B0nWrEwzXptJ798vkp9ULZeqrQ5w09t+i6S9I177HSf3GbWTDT+VOdMseB8iaysW%0aypnyqtDH7Shq1ltVz9IFYTzpud5aU9T3WrDWQRbPfkdkfXiWddzS/E6Yei7+qasct9xsp84%0a1lccUPrzr173fIE/Lt+EtMflPsaUO/rKiolCGnnCg33nxboqwnHHeM+TjzkzRt2iQRd9IJx%0a8mBB/zK8Xj5yfxWjjDPr/fe/1D02TRlyhTnfm7UqJFx55wrf7/48lpbD488/FA57tjB0tBY%0a7ZeZD0ZXX3u9TP/+B9Hf3A4d2ku3bt2ksTmfflx5d/x7zv2khX3jzbdl1H1V7ZMuD7/7XMX%0afSccf69RZ79VxxlvIflRMgGAFAhCAQIQJ3HHHneYdbKI8/dRoefaZMfLhRx/LqUOGOh8CYz%0a9FhL406gNutRF1+uWzdauWssvOA+STTz6V++5/SM40L3IqANVacMvtd0qH9h3kkr9Xucqce%0a87vpKN5kXvo0cfleSP29nK5mbZv307atm3rXBZ/OPss84DqKg8Yl1N9gKiIULe3J558Wj79%0a7HPn4XrbiLvky68mi/u44WecJr1Mn4irzMPucvMCudlm3ZwXSM1Uy7lj/x2cF9anxvzblHk%0anp5wRvg7zUnQVyCre9SV74J57mJfyfcVOsJyOb/v27RPtV8W7lWHeKmOb6XHqMvW/N99yrp%0afNzIvJsYOPcur2e/Py38FcF/ea6+rZ5180bsCDpFmzZnmpdxgz/fyLL6XSfCwZfNQRieKp8%0aPv008+c7Vbmmta+eRr2GbSX8/X97XfedYT4r/bdW6OdkO6eTNem9ni7bNas1FiKx9rNxPLN%0at8c6QrP3lluY+zF1eyYO8FnZwXycOfjA/eXRx5+U8y74q6xevVouvfhv8oX5AKT3+sqVK52%0aXVV3XPw1j/v2cuWZG+OQWkSgjyNpucaRUrJglG9Yskx67XSLr11XKZy8eJd+8f7n06v8nad%0aS2n1OZpi17SANjadNQ2qqXEWzHyTfvXSbTJ9wg3bcZJg3bbCmLv31G5k4bI5Wr5sm0d/8qa%0a5dNd9K7/7XpfYy06zpQvnz9NPnitaHSptMAadfvJFlmxKAeo2H6xJtl+kdXuw9z1teZ/H5a%0aPV9a9aj6KKSRnXoeJj9+V/VRoHFpJ2ncrJOTttWWRzoC8JsPrpSv3zpHmrfpLV12Ok9WGxH%0abudehTpr6TdpJqw47SLvu+zvbTdpvL02adTFC9xtnOyr/xpp7Tp+B+rtpw36my4LG26C/cf%0aoB55X/viYX/OXvMtf02ztt6KnObn027fXLgc51fdHfLpbWrVvL+eeeYw9NWrZo0VxOPvH4a%0an9eq6Nun3LSCfLuuPHOs3DZMiMCzYdVDXqPbmlcmZ4zv6n6jNWyDT99mNz1r3vl5VdelYPM%0afagf4DLl4fe7/b4RtY+PrvpwofepftQlQAACEIgbgR+M8WvnXXeX666/wfn4PuTUU5wqxtI%0aS2NF8NXz85y/w+uVwnbHOqZCyQS1G1v//0Yfuk4mTPnVe2nV/69atZNipJztJt95qK+ehYB%0a8M/bbeSrbeqq/NJrH8xbbbOH2hXvrPf524tm3aOGLg5Ve+d/pCqdD74MOPE+ntyk479jfuY%0aW84QlHjXnzpP3LwQQfY3fLRxxMcd0eN0AfdvsZa9cnPL9SJREW+ss/eg0T/bNBBRW68+VZn%0aMxNfe4x7qYP+aP+1VG2mabWP6SOPPeEctpvpJ7rdL7Z11rfdZhvnpeSVV19zttXtSkVQMYW%0aJxtK2q3nB1I8hm5kPI/oC+PQzzyYh2HvQLx2xbr+6tzLi8PRhVS+ZexkX6lT3ZLZtqlZ8DW%0arR9wZ1C9U/tS5oSNWe3uPc2yoA1QLy4sv/caL/cf1Ncuftt4jJ2LnXTzdWvx9/nJ+47/V8K%0ahCnTJ3mzib0662N6Nr2sKo+dY2atpd1a5bLd8aVsp6x3um+z146RtavXiAV5m/BjNek7eb7%0ay49Lvk6q1+zJj0rlgolO/LI+x0rLsoHGuvagVK6YLWuNoFzjc4wm7mAsdzO/uMexKOr2jM9%0aHStethzjHqoVu48b1UmlE2LrlM3R3UphnrHadev5GyqeOlvqm/M2N+Px23IVJ6br2Pd70YR%0awtq2a97eyb8ekd0nfPa+Wzz4+QJgMulPpN2kjzzrvKsoWfmHrv6KRp3W0vWTxnnFOGpAxDH%0aPHRhImyt3mWHHHYbxw36T332F0aNWoo//lvlaDSoi80H0xv+OetTl89/Tj2gnk26UdR7eOq%0aQa1x9pn2/AsvyVFHHO7E+/1rajxl9IOYO2zYsMHJw8Ydd8zRsnTZsoQVTq2A99w9IvHbqgM%0a62Wf4MUcfJbPnzEmI1t8ccpDzDNhpxx3S5uF3n99x593mvqzq32rrY8vEEgIQgEDcCFx/40%0a3ywIMPJboDxFIErjKd2h8zlj0Nc+bMNRa46i8l7k7o+oBSK9u/n3q8WlurkFNLwsRJnyTiJ%0axrroVcEqtuXvui683z+xZcSx6Ra0ePUMvL+Bx8lkox/7wM55ugjnfw08uvJUxP7Fi1abNK3%0aSmyzUkVA3T910B8NKsZ04B4dkOOmW27PyLcqh9z/6wuIDT/MmOm4Fmt7qiuV+3r53Lz0F5s%0aI1Bc1fanssXl3Ody8ZKpFzG803Z49e8i4ce9ZjPLOuHEJEZjunkx3z6xYsTKRn1rmVHipxd%0aErvLSt1OV0hmk7DX7tqfFPP/FINWuJxmnQD0hb9e3ruJpWxYjMM4JPPzYN2uuXCWFo90V5u%0aXrZD6KCSMPaClNHs62hiRGAGzesl/XGimfD8vkTpds2Q+XHTza5Gdp9q5dMsatSYQRbw8ZV%0aXhSJSL+Veg2lRZutZPrCTxN7V8+fJM12u1zqNSiVjetXJ+JTrZRPf0l6/OIsaVDaUVptfqC%0asMpa99at+TEquVkG1UOqfO2xcV+Ec07xsT2ndeXdZ8N1L0qhJe2nYektjofylGXjmTnfySK%0ayrAHv33fFy6K8PcUTg8ccOdj4ualcGGxYsXCS/Nb+l55qB1tQ9Uwfd0mAHWPrs8y9sUvl4w%0aiRR11G1xumAL96gedk++t59drudGeBLxab3Oaxu9xoWLFhgkzpWd3d/RvU+KDX98zPlkeo+%0aT2TMCgQgAIEiIOD+/YynCFxdIToAS6pQ4RqOWvuFjRtv+gH8PFqgPsjU2rCkvNzpy9Tb9P2%0abOq3K3adnj82TstS+gmp96r3llka0Vb3oaP8ydRN82LiRpgp6nD68dFh8e9zWW/d18nK/zK%0aY6nvgqAurmu3jxEmfjrbffcVyFdjaDf2Tiq+2uIt+GMtOPrzZBz7dq1WpRN8HJU6rEe//tt%0a69NlpE8VkdlVVcudSXrb9yZx5t7yy/oS526UNvQp3dvu+r0p0x1T+Zyz+g97O6DaE+gL6z6%0aUqsCPl34v0uvcMSiN83MWbON6PvR9P/bLLGruXH71RfkTz+rcn1N7Ij4yprKRb6DrqxZ+q3%0aUb9DI9A1saVxDlzu1LG29hen7V/2DW62qv3Gt487ZuFXPhKWvkXEtXWv692UjAPXcG4y1cI%0aXpr9e65yGmX+EhMvebKtc/b7nUGjlnymPGYviks0tFZqO2fc15KmXhTGPh7DZIWrXvL7Mn3%0aiRLjKtoO+Miqq6gq+aM92YVie3HnnhSfmX6s6obqPZhvuGmm6uVW90t9aPaZVde43xEVffR%0av154fiKNPu9s0D7tej/5CUCbJtNSPxbNn1+v2mjb+kFFPV8G7rl7psOd/UHkkdWJSAQBCEA%0agJgQ2dQqISYVyrYZaKfbYfTfp1rXMcXW59OK/ymBjjdPw/fc/yIH7/8pZ18FfdhkwwFn3/t%0aMBXQ45+ADzJbKt8zX0jGFDHTGn6bSzfZPGTXxfJr8yFkp1/9T+bNo/44jDDk0ITu852M6Ow%0aHemLXSkOw3p+KrFTkeObWf6depIee5pRdK1WbpS6Nfxo444TIaecpJo/0B1TyrGMO699xwL%0aaKlpB+0H5xfUAt7HvDzaPoIqGm1Id0+ma1N7vF3qgFA6hYi2hfYNVuufuo7pwEH/e+MtUYt%0aIuqBu4/oByPunLqY6yqf2KdSRBTUMG3qKcT2trNXUJOnKErZ9G35aKivLp0lbM0CLBh0opm%0aOPg2SJ6auXS9i44SdpqIPMmOFY/IK6mHbpc5xpu/rOXxczGMzCmW/4JU0ZN//b56Rb35Ola%0aYvNZLkO6OITFs95V7r0HmzcPtuZ8zSQrjtfKGX9qvpMLJ3xurQz7qvr1i53BphZOne8dDUu%0areXzJzgi0Se70EepYNNBV3SAJHW19E6p08Z4wujgLOpF06F9eznL9F93hx122E569ezh7NP%0afvBkzZ7l3J63rvef9cyfSAWc6duzg9IPXeO0fqAMs6ce6bENN81hlvAY02N+ibM9HOghAAA%0aJRJxBPEWjcwLINt9w2wljkKuX2W26S0Y8+6Lhc3nJblftT1UtkW8ct7JEH7pHFSxZXy3bjx%0aqqXSO2sriOPjbrrDnng3rulfGm5mZjxGSft2HfGGXFZIjo/U1mXKmuTPe7+Bx82L6eNROdX%0aU9cztSbooCJ+QV3bCD4EPFg+/GiCI6p1sJ90fHVqCbW4ar+TkSNulfIl5YnM07VZItHPK+5%0a20dFf1ap7wP77OYMDqVDIJDS8+cVh+5l/P++0waLFi2XhokW+VfqPGXBC++g8cM9I5/rXl0%0a5lqfdGunsyXZt6T6R9fEaawSMGmUEsRj/2kIwZ/agMG3KK03/3X/fe703ubLvb0zfBz5Fvm%0aSGW9cV3xG03O+XXQaPsXKDpjovavnQ8vp9woxFDJ4rOx7fDkS/L0vmfyKp5HySquDGFyHbn%0auerHCc5cfTsd/54jwBIH/7yyaOoT0qCkueww+C3nr3FpZ1nw9cPeZGm3l8/4nzlHM6c/n7V%0aabjqg6gfkx8/udvom9j/iJXOeN42Vr7PMNPXToC6vOsCM9v/TULmgytq7yAjUKAbLXwdDU2%0aGmA6444ednzAazfOyJ0c7zSJ9Nd995m+m/+8PPSap46cjVN153jbOvbds2zgjcVZkk/+9kx%0aJ0+/7x/NqX+RmoXCv3t1BG1Nd2BB/zK/H4/4judjJbP/FDYwxPLXPKwDPRgHcl48ZIl8qB5%0admvfRAIEIACBYiFQr3uvPsm/prWovbpM2tEZ3eu1yLIgh+rXTn0Y6cPAG9RitMTEZ5pAVwf%0aC0BfbTOm8+etDUi2B2q8obMHdhu71sJUzXXnS8VVLTvnSZb4vG+ny9Nun8xP+8MPMRJ8wnQ%0aKha9eu8qfzkwei8Du+EHHuNnSvF+LcfudQ63mJsYSrNcIb0t2T6drUm49ua146N6DX4uGXN%0apc47Q+slmS1qrhfLHPJozZp3W240/Hvy8TR2bnO1eac3mN1wvf1lcuzdtH0Hp/Ndv3GrXXu%0aENlQueljTTbH5ZpG3Vu1HTeuTe7blmteNUnvbkN329YkryCO0b69es/YPoGap06loKPi6gj%0aJZV06J573QZxPB3RqZ0Rlbe7TIPIIoi6aRxjaMKi6kA8EokBg5vTkwdeMzqlV0Zcvy+9zp1%0aaFy3Dw7bfeIiPuvEumfeM/inUs+wRmYOK7O5XFQhPrXIPZhJo+uPxegLM5H2myI5COb5DCW%0a11RdVRIdQPVgQq26NXL+ZqdXSmLM5Xtz+lX+3T3ZLo2zTUvv/TZxqk1udj78K7zGWglW37Z%0aplP300KEZEthIc4a3nOk6zer/aDtB9+gaqADOulfbUIQedTm/BwLAQhAICwE/njueWmLggh%0aMi4edEMiegLo46jDnOtiC9mu78Z+3pXSHzD5XUkIAAhAIDwHt5/v5F1+Ep0CUBAIQgAAEak%0aQAEVgjbBwEAX8COjiB/hEgAAEIxJHAM88+H8dqUScIQAACRUcgngPDFF0zUmEIQAACEIAAB%0aCAAAQhAAALZEUAEZseJVBCAAAQgAAEIQAACEIAABGJBABEYi2akEhCAAAQgAAEIQAACEIAA%0aBLIjgAjMjhOpIAABCEAAAhCAAAQgAAEIxIIAIjAWzUglIAABCEAAAhCAAAQgAAEIZEegRCc%0azzWfId/75LDt5JxOgPZOZRDmG9oxy6yWXXScbJ8SHAPdnfNqSmkAAAhAIG4F63Xv12Ri2Ql%0aEeCEAAAhCAAAQgAAEIQAAC2RKYOX1aUlKjc5LicolYvqw8l+SRSos7aKSai8JCAAIQgAAEI%0aAABCEAAAhCoHQFEYO34cTQEIAABCEAAAhCAAAQgAIFIEUAERqq5KCwEIAABCEAAAhCAAAQg%0aAIHaESjp0KZF7XLgaAhAAAIQgAAEIAABCEAAAnVIYGYdnjuKpy5ZWL4iiuWmzBCAAAQgAAE%0aIQAACEIBAkRJwj6C8ctmSIqVQ82qX1PxQjoQABCAAAQhAAAIQgAAEIBBPAi1btYlnxUyt6B%0aMY26alYhCAAAQgAAEIQAACEIAABJIJIAKTmRADAQhAAAIQgAAEIAABCEAgtgQQgbFtWioGA%0aQhAAAIQgAAEIAABCEAgmQAiMJkJMRCAAAQgAAEIQAACEIAABGJLABEY26alYhCAAAQgAAEI%0aQAACEIAABJIJIAKTmRADAQhAAAIQgAAEIAABCEAgtgQQgbFtWioGAQhAAAIQgAAEIAABCEA%0agmQAiMJkJMRCAAAQgAAEIQAACEIAABGJLABEY26alYhCAAAQgAAEIQAACEIAABJIJIAKTmR%0aADAQhAAAIQgAAEIAABCEAgtgQQgbFtWioGAQhAAAIQgAAEIAABCEAgmcD/A/c7Y6g/1osCA%0aAAAAElFTkSuQmCC"/>
          <p:cNvSpPr>
            <a:spLocks noChangeAspect="1" noChangeArrowheads="1"/>
          </p:cNvSpPr>
          <p:nvPr/>
        </p:nvSpPr>
        <p:spPr bwMode="auto">
          <a:xfrm>
            <a:off x="7302673" y="1565770"/>
            <a:ext cx="111972" cy="11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data:image/png;base64,iVBORw0KGgoAAAANSUhEUgAAA4EAAAIkCAYAAACgDC4lAAAMTWlDQ1BJQ0MgUHJvZmlsZQAA%0aSImVlwdcU1cXwO8bmSSsQARkhL1EkRlARggrgoBMQVRCEkgYMSYEETelVMG6RRRcaFXEonU%0aAUifuURS3dRQHKpVarOJC5bsZoLXf+H3n97vv/XPuueeec3Lffe8CoFfLl8nyUX0ACqSF8o%0aTIUNaEtHQW6RFAAQKMgRFg8QUKGSc+PgZAGbz/XV5fh7ZQrripfP2z/7+KgVCkEACAxEPOE%0aioEBZD3AYCXCmTyQgCIbKi3nV4oU3EGZCM5DBCyTMU5Gi5TcZaGq9U2SQlcyDsBINP4fHkO%0aALotUM8qEuRAP7o3IbtLhRIpAHpkyEECMV8IOQryiIKCqSqGdsAp6ws/OX/zmTXkk8/PGWJ%0aNLmohh0kUsnz+jP+zHP9bCvKVg3M4wEYTy6MSVDnDut3MmxqtYhrkHmlWbBxkQ8hvJUK1PW%0aSUKlZGJWvsUXOBggtrBpiQ3YX8sGjI5pAjpPmxMVp9VrYkggcZrhC0WFLIS9KOXSBShCdqf%0adbKpybEDXK2nMvRjm3ky9XzquxPKPOSOVr/N8Ui3qD/VyXipFTIVAAwapEkJRayLmQjRV5i%0atMYGsykRc2MHbeTKBFX8dpDZImlkqMY/lpEtj0jQ2ssKFIP5YuViCS9Wy9WF4qQoTX2wHQK%0a+On4TyE0iKSd50I9IMSFmMBehKCxckzvWLpIma/PF7skKQxO0Y3tl+fFae5wsyo9U6W0gmy%0amKErVj8TGFcEFq/OMxssL4JE2ceGYuf2y8Jh68CMQALggDLKCELQtMBblA0t7T3AN/aXoiA%0aB/IQQ4QATetZnBEqrpHCq+JoAT8AUkEFEPjQtW9IlAE9R+HtJqrG8hW9xapR+SBx5ALQDTI%0ah7+V6lHSodlSwCOokfxjdgGMNR82Vd8/dRyoidFqlIN+WXqDlsRwYhgxihhBdMbN8CA8AI+%0aB1xDYPHA27jcY7Wd7wmNCB+EB4Rqhk3BriqRU/lUs40An9B+hzTjry4xxB+jTGw/FA6F36B%0aln4mbADfeC83DwYDizN9RytXGrcmf9mzyHMvii5lo7ijsFpQyjhFCcvh6p66LrPeRFVdEv6%0a6OJNWuoqtyhnq/n535RZyG8R39tiS3A9mKnsWPYWewg1gxY2BGsBbuAHVLx0Bp6pF5Dg7Ml%0aqOPJg34k/5iPr51TVUmFe4N7t/sHbR8oFBWr9kfAnSqbIZfkiAtZHLjzi1g8qWDkCJaHu4c%0a7AKr3iGabeslUvx8Q5rnPutJLAAQmDgwMHPysi14KwF5H+Jhf+qxzKoJ7cTkAZzYKlPIijQ%0a5XXQhwN9CDT5QpsAS2wAlm5AF8QAAIAeFgLIgDSSANTIZ1FsP1LAfTwSwwH5SDSrAUrAJrw%0aQawGWwHP4I9oBkcBMfAKXAeXALXwG24frrAM9ALXoN+BEFICB1hIKaIFWKPuCIeCBsJQsKR%0aGCQBSUMykRxEiiiRWcg3SCWyHFmLbELqkZ+QA8gx5CzSgdxC7iPdyF/IexRDaagRaoE6oKN%0aQNspBo9EkdBKag05DS9AydDFajdahO9Em9Bh6Hr2GdqLP0D4MYDoYE7PG3DA2xsXisHQsG5%0aNjc7AKrAqrwxqxVvhPX8E6sR7sHU7EGTgLd4NrOApPxgX4NHwOvghfi2/Hm/AT+BX8Pt6Lf%0ayLQCeYEV4I/gUeYQMghTCeUE6oIWwn7CSfh09RFeE0kEplER6IvfBrTiLnEmcRFxHXEXcSj%0axA7iQ2IfiUQyJbmSAklxJD6pkFROWkPaSTpCukzqIr0l65CtyB7kCHI6WUouJVeRd5APky+%0aTn5D7KfoUe4o/JY4ipMygLKFsobRSLlK6KP1UA6ojNZCaRM2lzqdWUxupJ6l3qC91dHRsdP%0ax0xutIdObpVOvs1jmjc1/nHc2Q5kLj0jJoStpi2jbaUdot2ks6ne5AD6Gn0wvpi+n19OP0e%0a/S3ugzdkbo8XaHuXN0a3Sbdy7rP9Sh69nocvcl6JXpVenv1Lur16FP0HfS5+nz9Ofo1+gf0%0ab+j3GTAMRhvEGRQYLDLYYXDW4KkhydDBMNxQaFhmuNnwuOFDBsawZXAZAsY3jC2Mk4wuI6K%0aRoxHPKNeo0uhHo3ajXmNDYy/jFONi4xrjQ8adTIzpwOQx85lLmHuY15nvh1kM4wwTDVs4rH%0aHY5WFvTIabhJiITCpMdplcM3lvyjINN80zXWbabHrXDDdzMRtvNt1svdlJs57hRsMDhguGV%0awzfM/xXc9TcxTzBfKb5ZvML5n0WlhaRFjKLNRbHLXosmZYhlrmWKy0PW3ZbMayCrCRWK62O%0aWP3OMmZxWPmsatYJVq+1uXWUtdJ6k3W7db+No02yTanNLpu7tlRbtm227UrbNtteOyu7cXa%0az7BrsfrWn2LPtxfar7U/bv3FwdEh1+M6h2eGpo4kjz7HEscHxjhPdKdhpmlOd01VnojPbOc%0a95nfMlF9TF20XsUuNy0RV19XGVuK5z7RhBGOE3QjqibsQNN5obx63IrcHt/kjmyJiRpSObR%0az4fZTcqfdSyUadHfXL3ds933+J+e7Th6LGjS0e3jv7Lw8VD4FHjcdWT7hnhOdezxfOFl6uX%0ayGu9101vhvc47++827w/+vj6yH0afbp97XwzfWt9b7CN2PHsRewzfgS/UL+5fgf93vn7+Bf%0a67/H/M8AtIC9gR8DTMY5jRGO2jHkYaBPID9wU2BnECsoM2hjUGWwdzA+uC34QYhsiDNka8o%0aTjzMnl7OQ8D3UPlYfuD33D9efO5h4Nw8IiwyrC2sMNw5PD14bfi7CJyIloiOiN9I6cGXk0i%0ahAVHbUs6gbPgifg1fN6x/qOnT32RDQtOjF6bfSDGJcYeUzrOHTc2HErxt2JtY+VxjbHgThe%0a3Iq4u/GO8dPifx5PHB8/vmb844TRCbMSTicyEqck7kh8nRSatCTpdrJTsjK5LUUvJSOlPuV%0aNaljq8tTOCaMmzJ5wPs0sTZLWkk5KT0nfmt43MXziqoldGd4Z5RnXJzlOKp50drLZ5PzJh6%0aboTeFP2ZtJyEzN3JH5gR/Hr+P3ZfGyarN6BVzBasEzYYhwpbBbFChaLnqSHZi9PPtpTmDOi%0apxucbC4Stwj4UrWSl7kRuVuyH2TF5e3LW8gPzV/VwG5ILPggNRQmic9MdVyavHUDpmrrFzW%0aOc1/2qppvfJo+VYFopikaCk0gh/sF5ROym+V94uCimqK3k5Pmb632KBYWnxhhsuMhTOelES%0aU/DATnymY2TbLetb8Wfdnc2ZvmoPMyZrTNtd2btncrnmR87bPp87Pm/9LqXvp8tJX36R+01%0apmUTav7OG3kd82lOuWy8tvfBfw3YYF+ALJgvaFngvXLPxUIaw4V+leWVX5YZFg0bnvR39f/%0af3A4uzF7Ut8lqxfSlwqXXp9WfCy7csNlpcsf7hi3IqmlayVFStfrZqy6myVV9WG1dTVytWd%0a1THVLWvs1ixd82GteO21mtCaXbXmtQtr36wTrru8PmR94waLDZUb3m+UbLy5KXJTU51DXdV%0am4uaizY+3pGw5/QP7h/qtZlsrt37cJt3WuT1h+4l63/r6HeY7ljSgDcqG7p0ZOy/9GPZjS6%0aNb46ZdzF2Vu8Fu5e7ff8r86fqe6D1te9l7G/fZ76vdz9hf0YQ0zWjqbRY3d7aktXQcGHugr%0aTWgdf/PI3/edtD6YM0h40NLDlMPlx0eOFJypO+o7GjPsZxjD9umtN0+PuH41RPjT7SfjD55%0a5lTEqeOnOaePnAk8c/Cs/9kD59jnms/7nG+64H1h/y/ev+xv92lvuuh7seWS36XWjjEdhy8%0aHXz52JezKqau8q+evxV7ruJ58/eaNjBudN4U3n97Kv/Xi16Jf+2/Pu0O4U3FX/27VPfN7db%0a85/7ar06fz0P2w+xceJD64/VDw8NkjxaMPXWWP6Y+rnlg9qX/q8fRgd0T3pd8n/t71TPasv%0a6f8D4M/ap87Pd/3Z8ifF3on9Ha9kL8Y+GvRS9OX2155vWrri++797rgdf+biremb7e/Y787%0a/T71/ZP+6R9IH6o/On9s/RT96c5AwcCAjC/nqz8FMNjQ7GwA/toGAD0NAAb8rqBO1Jzz1IJ%0aozqZqAv+JNWdBtfgA0Ahvqs917lEAdsPmAJtuCACqT/WkEIB6eg41rSiyPT00vmjwxEN4Oz%0aDw0gIAUisAH+UDA/3rBgY+boHB3gLg6DTN+VIlRHg22OilosvM4nngK/kX6/p/WZ+WxDoAA%0aAA4ZVhJZk1NACoAAAAIAAGHaQAEAAAAAQAAABoAAAAAAAKgAgAEAAAAAQAAA4GgAwAEAAAA%0aAQAAAiQAAAAAzgmoMQAAQABJREFUeAHsvQl8XGd57/9ot3bJtrzIkndHXuJ9C8HEJAEKLUs%0ahhhCXNCmlTm97e3tL8wE+QLiB9PKH20Bv/23/bXyBlhCSQsOftSXQEmIS0ixeYju2I8mJbU%0amWF3mRrM22tnt+7+gZvXN0Zj8zGml+L8yc7T3v8j0TeX7zPO/z5Kxas2FEWEiABEiABEiAB%0aEiABEiABEiABLKCQG5WzJKTJAESIAESIAESIAESIAESIAESMAQoAvlBIAESIAESIAESIAES%0aIAESIIEsIkARmEUPm1MlARIgARIgARIgARIgARIgAYpAfgZIgARIgARIgARIgARIgARIIIs%0aIUARm0cPmVEmABEiABEiABEiABEiABEiAIpCfARIgARIgARIgARIgARIgARLIIgIUgVn0sD%0alVEiABEiABEiABEiABEiABEqAI5GeABEiABEiABEiABEiABEiABLKIAEVgFj1sTpUESIAES%0aIAESIAESIAESIAEKAL5GSABEiABEiABEiABEiABEiCBLCJAEZhFD5tTJQESIAESIAESIAES%0aIAESIAGKQH4GSIAESIAESIAESIAESIAESCCLCFAEZtHD5lRJgARIgARIgARIgARIgARIgCK%0aQnwESIAESIAESIAESIAESIAESyCICFIFZ9LA5VRIgARIgARIgARIgARIgARKgCORngARIgA%0aRIgARIgARIgARIgASyiABFYBY9bE6VBEiABEiABEiABEiABEiABCgC+RkgARIgARIgARIgA%0aRIgARIggSwiQBGYRQ+bUyUBEiABEiABEiABEiABEiABikB+BkiABEiABEiABEiABEiABEgg%0aiwhQBGbRw+ZUSYAESIAESIAESIAESIAESIAikJ8BEiABEiABEiABEiABEiABEsgiAhSBWfS%0awOVUSIAESIAESIAESIAESIAESoAjkZ4AESIAESIAESIAESIAESIAEsogARWAWPWxOlQRIgA%0aRIgARIgARIgARIgAQoAvkZIAESIAESIAESIAESIAESIIEsIkARmEUPm1MlARIgARIgARIgA%0aRIgARIgAYpAfgZIgARIgARIgARIgARIgARIIIsIUARm0cPmVEmABEiABEiABEiABEiABEiA%0aIpCfARIgARIgARIgARIgARIgARLIIgIUgVn0sDlVEiABEiABEiABEiABEiABEqAI5GeABEi%0aABEiABEiABEiABEiABLKIAEVgFj1sTpUESIAESIAESIAESIAESIAEKAL5GSABEiABEiABEi%0aABEiABEiCBLCJAEZhFD5tTJQESIAESIAESIAESIAESIAGKQH4GSIAESIAESIAESIAESIAES%0aCCLCFAEZtHD5lRJgARIgARIgARIgARIgARIgCKQnwESIAESIAESIAESIAESIAESyCICFIFZ%0a9LA5VRIgARIgARIgARIgARIgARKgCORngARIgARIgARIgARIgARIgASyiABFYBY9bE6VBEi%0aABEiABEiABEiABEiABCgC+RkgARIgARIgARIgARIgARIggSwiQBGYRQ+bUyUBEiABEiABEi%0aABEiABEiABikB+BkiABEiABEiABEiABEiABEggiwhQBGbRw+ZUSYAESIAESIAESIAESIAES%0aIAikJ8BEiABEiABEiABEiABEiABEsgiAhSBWfSwOVUSIAESIAESIAESIAESIAESoAjkZ4AE%0aSIAESIAESIAESIAESIAEsogARWAWPWxOlQRIgAT8INDX1+tHM2yDBEiABEiABEhgggjkT1C%0a/7JYESIAESCBDCPz2+94jP/jhj2WotlMGuwvlztvuNCP73svfMts7Nt8tx15rlKPdL5njc8%0a+el8qqaqlcXSDvufUDcuftHzbnj/zkG7Lq3R81+3g7dPqA2V8zb33wHHa++OWHpbGxKeRct%0ahys6u83Uz1SXJyWKae7v3CT0nHgerrmHm4sPE8CJEACJCCSs2rNhhGCIAESIAESyD4CEH/v%0ad17fdwSgLfiWN9wgn//7h6S4tleWyZuNYLtW3icVDZ1y+qd5snBGr9QvXCJvzDotVxqr5H/%0a8lwdMG/cdeVn+uLogeKyicWX5Fvn0J++Xez66K/sgc8ZpJwDBGU1oos76oUHZMG04ZHz7r+%0abKY2XlIed4QAIkQAJTkQDdQafiU+WcSIAESCAKgQZH6EHswSr3o9e+IQXlAwKxpgIQgq+/v%0adSINzQFQQjBt6I+R4pLyiS3sU8GugtkTe0609Oh9lfk6fLLwWOcRJt4qdUPfbKQQKoJRBOA%0a6B91DuTlC0Sf/cI122qJY3eJdt1dn8ckQAIkkIkEaAnMxKfCMZEACZBAiglAkMEKiPLt1/5%0aezrcfN6LuE+/7kqxY3iDffvkf5djpg+b6inlrZbUj9n7y2C/kQxtb5cnnrsoXFm2Vj7/yPV%0amxc4epd1f+GuMKqvehve2b7zD3wR0U7qRf+l9fMe3xjQSmIgG1QOp2Ks6RcyIBEpg6BCgCp%0a86z5ExIgARIIG4Cn/rEn5t7INByGzqM9Q/WPbhvfvhPPyL55delpLZPru2tlfe/fZk0rH+v%0avOas53th/9/I6aEquaH2Rvmgs4YQ59SlFA1+5iMPmXPYx3pDFhLIdgK2ONR93WY7G86fBEg%0ag/QRSGhjG7foDdyGUlc4v0KudX4YbD/xErpVflYLB1aLXFIG6GOFYXYn0GrckQAIkQALJE8%0aCaQIg3DQoz5Lh3FnWXGEsgLHfYzx11A103P0durGmThxyxiC+uc7fUS+/gDCMAsaYQf6cLG%0agaMiMR9KGiDf7+Tf05sYWoQsN1UdV+37hna4lD3deuuy2MSIAESSIRA/pJNddLU/mrwXvyq%0aC/H2qiPYbnR+DX5q73ekrrZB2tobzfZDN62X775wwBz/4ye/H4z+9t2XvylwGVL3oTtXvUl%0aGSgLrP+AKhChxn553v+T0NcrBy32mv/e/75Fgv+4dfHnQQhciJcEtCZAACcRPwP2DHIQZBC%0aAK/tbi34ET3R0y3Fhj9q+X9cr/fOwBkVqR+c7f/w3L3yyD134oBy71OhFEr8ji//1Bc2+d8%0a35EDsnVEwPOr3XmFN9IgAR8IGCLQ93Xrbt5Wxzqvm4vdJyTa05Kl9q6Omlta5OR4UAgnJyc%0aHJlWXCIlpWVSFkMgHE0LU1JS6u6exyRAApOUQM47P7ttRNd7YA4q2A6PWu2wDmRtdeBX3ZG%0aShqDoc4f8xr22cMMxCn5ldhd3Pf5S7CbEYxIgARIYT+DPH/ov409aZ7z+LluXzS7W7KHsef%0al7Zs0efrj70OZ7BD/kYR3frNqlZos62Lf/fcC57z78WVn3f+7FrgwcypOCNUNy6F+Oy6l/O%0aSFFm9qN2yiuqcikKyhosJDAxBCACLx44bzkOqIvLz9f5s+rE8jAEyfeEAjB3NxcqXXOnW5r%0aleGREfnYO98pB86fN4MtLJpmtgUFBdLX0yWHDu6XwaERKSzMl4LCYqmtXzIxk2KvJEACvhD%0aI+dZj3w5JEeEl2tAThZsvvNkICZAACSRMwG3Ri7UhBHrRguif+Dv/nae/I+/5yO3m9Ibym+%0aVfnOMBJw0ECjw/ENVTA7vgh8DHjjxvPD0GDhyVpX/6blNv4+zb5EL+BTn+L69L55HLcrL8m%0aRARyH83DCa+kUBGEIA1b3jUEogB9fX2SL9zLscRgijYh1hEnU3z5spFR+i1tJySoaEhGRwc%0alMULFkjL6dOmbq5TZzgvz+wPOdeKHQthWXmF2eIkxOX69aH5QU3lON9oJIgTGKuTQBwEGBg%0amDlisSgIkQAKTlQAEJIK9YP2ergGE0IMLKAosdxCIcL9H0vh3ve9dJrInrh1uflKOdfYai+%0aGGDpFvDgTWd6v7P6yFWuA9AoskLI7YD1fcAtHLiqnJ5gt7ShlcJhxInieBFBDo6ekOtgqxi%0aHL1an/w3MwZM4z1ENZFcSyIzv9l4aJF0nryhGx5083y0n8+LwOOeJxXVy8d11pkxBGXKL/z%0am/caj7KNGzea4yNnDsr6DRvMfqS/F6ZCjG/qyeau7m7f/TfIXd99jGVSXgVLp7xKOAF71MN%0aDDvfrWmqvtniOBFJBgCIwFVTZJgmQAAlkEAEIPKSDQE5AfDGByHMLQFzHlyIIr180PmZGjz%0ayA92+fI6tu+ntz3PzP/yxfO/YNuTy7UGaX3yjLHQsjvlj9r7//f+Q9t37ArCFHiolYSjivE%0a/teiFItXBuuJLglgcwhEE0sXuvvM5bFRYsWS7vjclrriEIIx5nX+uXk9UF586KF8tLpdmM5%0afPuK5XK+sFBm1dTIlndtlILRAFM6W/xt8vqxSK9ja3s92OfjFXz2vbofrm29nugW83LPFW1%0apwK1E2+V9JBCNAEVgNEK8TgIkQAKTmIBbAF5zXD6R+F0tgGohvOeju8wskSYC4i+v3UkM70%0aQE/dzOcrnrS1fMta8OdsnXBwpNom3cB+Go4syrXfv6JEbIoZMACSRJAGIRfw9sIQWX0Zycg%0aCuqNl9XXyff/973ZOtvbdZTZqvWPfzoBCEI4YRztnXPrqM36zkc23X1um61nlcdvaZ1dfua%0aFcDQbQ3U4Ipa1966LYr4MU0L+lfBGs6SiOj67nLY4RGu0PIYjgzPpzRFBPGSAAmQAAlMHAF%0a18VSBB6FW0dApVxqrpGh0WHARhYUQBRZCfCWDAETZsW2akxg+sE4Q0Qb7p/XJkfxKcw1f6G%0aKx5pnKfCMBEpiyBPTvjD1BiDR3sQXg2LVAtFI9br/aEhSAttVP9xFhPq/1f8tfPb5Hnti0U%0ab7ee1zWd4y2UeOsQ3T2B0fdM3GP3qdWRBVY2h/+hsHjAOuiTRnzgtUqY9eCZwI7GzaP3uM6%0aj8M7b/+wx9nAqTsl/DXU0DFLYMl2sB0vpnoREZ69CtrS+4LtWhX1ms0F7vc4DidCrdu5O8k%0aJUARO8gfI4ZMACZCAFwF8MUOxLXVBATjqZoVE8epyZASikxReBSKsgCjfe27QbH+/4Lr8VZ%0aXzZavLHJo3+4sDksobC+LoZXyB8P7SN3Y/90iABCY/AfwdsP8WDDo/Np3oDhWBSDUW798DF%0aSjjCOVulz/7yHZ5ybmw2nkNLnPWLY+u1zvgZLA45kQ6RsE5jX6M/Zy+Jjl09pBI6VJzHVa3%0avtoLsr/7gjnWNy9rIK5BRGGe4cYVYuF7WVsTk25t7Ch0L1ah5Q4K5iXo0LL7h7nX97YFO7T%0a3cRLit0AC0f/d7eGa/tsQbIA7U44A3UGn3CPlhEiABLKdgApATc8QYgEcFYDuOrYbKPg98a%0akK+cLj3XKsJRBA+ge5nfKZ3iLjCorr3/zGblELI45hRURRKyL23XVwjoUESCA7CbiFTDgKt%0ali0xaW7vl1Pr+k6Yve1/FcOyP5ADKygYDz4swOyduFGOXTIEYaIbOMErxkRJ+LpjCHTnAqj%0aQydfkjULt0hfX58UOuky8p3X1atXtcuI2xGn3Q1O4BsNhBOxsnUxnNC0qsS1qyLZ66Zwote%0arLs5FagvXI7Xn9TxVPJ9ofAO3hxT735OQCzzwhQAtgb5gZCMkQAIkkBkEYN3Dr8HRBCC+LK%0amV0O0GCivg0ZaBoACEK+gbBTlBAYgvc+5/zNftnCUnfjkoPe2h7l2ZQYWjIAESmGgCsVq9I%0aOBUzMHtHJGGNRKxzgERifskYMGzRceAcxZFRVSIYGnXuwPbze+YI/sP75c1H1wnhSNnZPW8%0aNY618KrsPR5YAy1y3VQ8fcJxjXzxsCMSA/ctry6V1VvfL4cPjVk7Dx88KPfUrpUDK3Jl1fS%0aAy3zOxRE52H5YDr7+I/mXX66Urcu2jfu7GTqisSO3iB27Mrbn/hs8dmX8XqT2Xm8fsxaOv3%0aP8mQ0N4d1gTW0Pl1ptRYW1HmMbyXXWrqf7GuBMj7lNnAAtgYmz450kQAIkkFEEYhGAEHBYB%0a6hWPC8rodsKaAeEwYTd/eDcvfvmy5O72qRn35gIhCWQ/2CDDgsJkECiBPA3yi533nZnUCTa%0a5732I4kfr/rucxCTtnBRcWnXU6EJMYp9CFaIVBWnuB/3mXrOGsYj7c2SW1JrmkA9Fbiaamd%0aNVYlT/5DT7xqzDfYFN1bnfrusXrbDHKJt9AeXVy1oI1pB6p/TjadMNbjsalk9PeAmqseRto%0acvjT0fWPNuqL1R1lQXy6HLYylFIt3vvqaBbNaMru10X4/nONYfHuJpM1pd/PvoLuqme72sV%0a9TyqRFhm9pfNdG1cY+OF8F/3CJfr7nbTuaYlsBk6PFeEiABEsgAAirsNAcghuQl7nDeDgSD%0aY0QK7WsvCeaoumNbvgkGo26gsAIuLh2R/dUjTh3cESj2P1A37CqR801X5GJTjxNwZuzLg11%0aH7+OWBEiABOIh4M6fp14O8bSRbN1IrqxBy6Xz9/F3Nv+eSGhg06BVMiAK18nvvHW9k3v1Ow%0aGh5wg+6XUsi46Y++7oWsbVtfc4xzc4rqmOa6WzVYEXmEMgOqp7PkZQmL/P64JrL1cvu9NdL%0aa5j24U20o3L7Yu3jR0sdnbXVpdIwSv7zcl9TuCecOVQ55iQXLK53lQzYnj0/PqTAXF7IEIb%0aELTu8o6tNUZM2+fzXgnkewzXlrudFVWl0tgUcFUdKV5gmookkgfzXhF7PuYGR/NjPjAnr5y%0aPgEXr5OBlnXNg/T7qDVb0B388wHpV/UEB1xbc9qaQHwwQndaOSqsiMd+VWgX3hiu0BIYjw/%0aMkQAIkMAkIqAB0W9zca/wwFbcFz50vUFNC2GsBYQVE+fhoVFDs22v9yjbmyo7ddfL0V49J8%0a49ygmIS9dAfgwuABAsJkEA2EQgnGoOCcRSGbalUa+Gel79nrs6qXSrDfe1yo2NVu3dJjRy4%0aNCZy/np/q+C6XT60+Z6QfINqfcKPcSoQ7PrR9sPNIdp97uv2HN3XYj1W9+BY64er58dY0DY%0aEshZda6rH8WxtkYz73EJ5pGQsV26kdtXajDrG4uxs1RKNY7U24zOiPyrgRweKwEhUeY0ESI%0aAEMpgAgrtgzUwsAtAdCMbLUggRiLQQDz0+5sbjDgiDLwboU9cT3r57hrTu7ZdT+4/Ltb0BF%0aydF5u5Tz3NLAiRAAiQQSgB/W22xpm6wagnViM161yuXx0QhojOjrCzfopeDFsFERWCwIe6M%0aI5BJAhmDi0ck20KY7qDjHi1PkAAJkEDmE4DAwh9+XdunI/ayAGpdFW6o63YDxTm3AIQrqDg%0ah148UF+OyKfY/IHADRWna3SdFm8wu30iABEiABBIgYAtA3K7iT5tSF309tl3vZdQFsFECbp%0aOo425P7+M2eQJ+sfWrnURnFN5BN9EWeR8JkAAJkEBKCXiJOnToJQDVcge3TC1e6Rwe2FlsI%0aoL29HTLgvphqZneLQV1Q/Jgdb7ZP3IosK4DwlPbuvm+mfLiI5e1WW5JgARIgARIgAQmCQFa%0aAifJg+IwSYAESAAE1MXSturhvJcAxHm3u6hxA7WSwqOOuhkdbRmS0uLr8va33yTznJxZb+q%0a5Iv9ZViHn8wvkmWeaUdW4GKFvuIE+/8gFEw0UbeZ2F5jrfCMBEiABEiABEsh8ArQEZv4z4g%0ahJgARIwBDQ0NPu6HjhBKAGgrFdTrzcQNH4k89dlZePXpE33zxfCgoKZc3Vful1xB8E4PHmd%0aikpLRNYFTXiZ/3GUuMGGunRoG48axUitcVrJEACJEACJEAC/hGgJdA/lmyJBEiABFJGQAWd%0aWwDCtXPIscLltVeF9A2LoZ00HhfdSeFxToPBQAR2nDvjnJkjx46elLbXTuOyHJo2TZqbzkn%0aN7LnBQAOICNq6bywoganINxIgARIgARIggUlDgJbASfOoOFASIIFsJADrG1IyuAUdWHit7c%0aN5XTNoC0a4bJY4bqD97U6kF1dRK+An//TdsuALs+XebVvlj29bLh/6ww/KO968VZqbIQ4DE%0aciwHnDrfdUhawERmW6A7qAuqjwkARIgARIggcwlQBGYuc+GIyMBEshyAhCASO4O4WULOmAJ%0aJwAXfHCRLNixSF4pPCJmH8fOy8sNVK2AaA9rAWfeXSJ5+blS29EuueVVcq1qphQUFhpX0LK%0ay8qAlEPVjKXBDtaOJxnIP65AACZAACZAACaSeAN1BU8+YPZAACZBA3ARgzXMHddFGwgnAzf%0a9jk8xZVS1vyDEpWCOyZs1Sc8vlljMya+W75OXP79Umglu1An70w2+SvqWXZO2v5spw9xm5u%0aHy9qfO1R39qXEF1PSCEXZ3MkNq1a6VpXyBhbkH5AC2BQaLcIQESIAESIIHMJ0BLYOY/I46Q%0aBEggywioOydyANpBXYAhnADENQjAcOX80Yshl+7Ylm/yAuIkrIDVO4tksLNQ1h4JJIrvr6i%0aS/QePy4FDx0Puw8HcZZ+Xmz78iNxw98eC1wa7C4P73CEBEiABEiABEshsAhSBmf18ODoSII%0aEsI6AC0J0CAhggAGF1cweBwTXcF65c65427hLSQagV8IPv3iK9s/ul4cQSxwrYaVxB9QZEB%0aYUrKKySmh+wfV98TiSwIrKQAAmQAAmQAAlkDgGKwMx5FhwJCZBAlhNQIRdJAA431oyjpMJx%0a3IUwJ9xWwBXvnW9qLm4NiMWOeYvMMVxBtXit7Ws/uE8vh91qSomwFXiBBEiABEiABEgg7QQ%0aoAtOOnB2SAAmQwHgCKgDdAWBQUy2AXgIQVjbbSqctnz1yWXfHbXdsKwmxAh5ffMpYAWtOnz%0aB1bVdQpIaw1wOiQt2aDSFtwjpZ1F0Sco4HJEACJEACJEACmUuAIjBznw1HRgIkkCUEwiWBx%0a/QjCUBct4PHqPArKL4iN7ztEi6bgrWCl14dLwqxFvCG35pnIoLCCuh2BcXNcAVNpiC1hZcV%0aMZk2eS8JkAAJkAAJkEByBOJb2JFcX7ybBEiABEjAIqBWPK8cgKgWTQCqeNTgMa9997i85tx%0a3x2MV8vRXj8nl/Zdk+o0BAdh9rNMkhv/s76+QL3z9mLx89Iq8/zcb5MSyNll5YpnACjjs3G%0au7gmI9IApEnK4HNCf4RgIkQAIkQAIkMKkJ0BI4qR8fB08CJDBZCUAAIgdgogJQ3Uft9YMQe%0alv+LE8O/7hN2vb2Se9wszQ9dURwHmXHtmmS298m7/vwx2XTuoWy8UPLjRVwbtecAMbqcume%0aVSz7Xm0yUUHhCoqy3BmrCk2M+4Vv7TavnkMHBEnomSg+gI/vJEACJEACJDBZCFAETpYnxXG%0aSAAlMGQIQcBCAX/zyw+OSwGOSEFZYZ+e1BhDXIcQgzGwBiPM37CqRovIheWn3JXMvxFlFgx%0aPts6HDtPnQ4/1ytGVAPvu5B6W+NkdOLWuXN/dslZqiIhkZHpbcwTzJGyiQ4bwhNCcVG68GR%0aJ4zHi1wP/3MrVvkA3MrTUTSlc44IhUEhsFYWUiABEiABEiABDKHQN6s2XMfzJzhcCQkQAIk%0aMLUJaCTP//P1fwpa1+wZQwBCuPWerJD86wX2JbOvFkTcf/HiWO6/so258hufnyOFR1bJuxf%0avlI4LFx1xN0/OHb4ug0UD8u7bCqWt5Lw8c7JH8juH5bf++3q5Vjsga06ulFkD12XgjdckZ8%0aubJb+6Wj77wD/KlZ7rUlw6U4pre+WFQ3ukcFGXjJRflWf27pHv/vCH0tF9VmZXzJXq2gpZu%0aHyJvL63bdxYcQJjxFjssXpW5EkSIAESIAESIIG0EeCawLShZkckQALZTkAFoNuCp1xUAF5p%0arAobbdMOBKP3Ybv1vmrjBtr5k2HZ291mAsZoP8greO+SCtlSUCX3//Mp2XFrg1y4sUvmtky%0aXoWuXpf/QqyY3YMe0Qml+5YRxBX3kkUdk48aNpgtY8+C2evj0ARmo7ZO29kY50X1A2k6/FB%0axCbkOBcQu1k8ZrxFB1JcUaRrSDYqeO0OvBxrhDAiRAAiRAAiSQUgIUgSnFy8ZJgARIIEDAa%0aw2fzSYWAagiyi2abDfQvHaEd5FxrqI4h+TwFQN50vCb8xw3zyHZOLhRittelZHeK3JuzSrp%0au94l7b2nUVX+9j/+Qga+XyDvufUD5licGDEfvO1Os49AMSriDjnCcLCiX15zhCIKBCIK3Fl%0aFOo0wfNtt75Vjpw/K/u7nRWpFZhfUyZYFa009vL3vPb8lNTWB/IevvYbQNmPlmCMan3/+hb%0aET3CMBEiABEiABEkiaQM6qNRtGkm6FDZAACZAACYQloALQKwcgbopFAIazIsINdMfuOvnpg%0a01y7seBZO/2QFbMz5FjLYE/8z093U5E0EUy8zMVsuniWllbeKOMPPtzGTp7Rso+sFOu5hXI%0aB+95UPqv58u8tfOkqf3VUTGnos4RcOU3mubhGprTPc24iGK7c/PvmfOaDkJF4oC1nnDNvPV%0ayvuOCnL3eaupi3y4dHR3yavsr5lTn9bNSVTjHEYczHVfSS3Ki8Q2xrYyopJbGb35jt91MUK%0aCGnBw9UEuk1zWc03GHu+4W4OHq8TwJkAAJkAAJZDIBisBMfjocGwmQwKQnoNa7ZAQg1gHCD%0aVTdO20ot++eIZ3tl+X5r/QERZF9/YGdxbJyfoHc9aUrMjJ0Uf7kL2+Tzs298tZX3izFVzpl%0axmsHJG9OvVxYvkb2Hzwu9/7Rl2XXrl3mBUGkos5uE+f/52MPmFMljnuouyAgzbyGBeY0BOJ%0ayx3KoBRZBlJmFjknQKh2OILyxdp1AKD7+8j/KrWvfHrz6zMl/De5j53z78ZBj98Gs2qXuU8%0aHjFfPGLJDBk6M7q53+I5WC7hJPHvY90UQk6oYTouE+I3b73CcBEiABEiABPwjQHdQPimyDB%0aEiABFwEVLjhC3+4L/exWAA1EAwiibqL7QZa1F3lvmyiiA4X58jQ9Bukp+dxkxfw4vpukxcQ%0alTU34IV5i6W3r0/++h++Z9o43tksD3zrU0aUwYXzP57+UbDtgJunSIml4f7r+x4y4g2uoVo%0aOj1r04Caq4grnPrT5HtFrqAvXUAg/lM//4ONybqDN7P/y4L/LLOfardvfIh+qucecw5vWDZ%0a5w7dhjsC/Zfdrn1Y0Vlk0VqPZ17J9uPGVOmbk/7b46dmyL37GzoXtuUWxfXbKpTo46nxe1c%0aNrXuE8CJEACJEACfhKgCPSTJtsiARIgAYeACjckWA8nAAEKkTcjBYFBnXCBYOAGevN9M40b%0aKAK/oE+12iElg+7DMvXkr5uk49wZZy3gNunM75VZ/TNkWt9FGe7ulIJFK6Sr1ElHke+sJcw%0aLrCfsGDkuA42Oa6izBhDjX1S+3rSP8RT2lIakp0D6CVjIUGyBpuc2bL5ZpFsEbqEQg0eOHp%0aMLHc6J0XJBjgkEHwrcP2ER1NLUu1ea/m2vObx53a2y5+WASNXr2Iaz+nlZ/PKvFAdvVT4qU%0aHW8qKDXgpWj7Kj1z3Z9tW/R6zg3OK/fvhRcS4mTI7VXZVl5nRS3z/SMHBtyIw9IgARIgARI%0aIAkCdAdNAh5vJQESIAE3AazdCyfc7LoQT7AcQcCFK5FcSeEG2rynRZp/lGMsR1oXbUF05PY%0a3y5KVQ/LDQ1ek5+x1WVpVLG97Yq00nFskc7tmy4zTb0j5eSddxNIb5Y2SAml67axxBUVE0P%0a/+Zx8PEUJoz+3CCHEISyaELFw/T+5tD64f1Pmo1VCPsZ5w++rbjRDUc/Z2TmGdfSizRoPFr%0aFq5wtmfGbwWi7Xvpz/8qanvHkOwEddOpHp4TlrUzVWPYdnTYru92oIT193CMprohOWX6w+V%0aLLckQAIkQAJ+E6Al0G+ibI8ESCBrCWjwlmhf4GMRgO5gMjhWq6K6gZ745YAjAAMiEusFh2o%0a7DXus0/vT7fXOfq4jAh3XzWnX5Z1/dJOM5OdKXUdAaFVc6JO8WfNkZO4cWTVrlnziM/9k7q%0a2ZPdcIPnVjhdDLL79urkEoqVgq2uS07ogjHEMAokAs3VB7o9mHZRJWQxRNFo8xvu3ut8vF4%0a2OWQBV6qGcLPRxD/NlFLWoFErA82tewv6H85qBYVXEdsG26a4pANLuFGWppH3qHbd1zX0Md%0atezBrVRdS3Ee7qVa4E76VMCgqaeCHM2Jp4OnzQ44mh8IJPwPBKF38IgESIAESIAE4iNAERg%0afL9YmARIgAU8CKgC9grfYN8QiACGgIJwgxNAuLIsqQNQN9NGd+xwrYk2I8FPxYFxMbyiUoy%0a0D0t+UJ7feslgG3yLyzqG3yoDzPwSEGRkeltzSCjl79Zr0OgKmt7fXDPPk8FE5+fJRWbipV%0aurfW+KshwtYLHGxv71U4MwYsmZtU7t85iMPBQWVjtO2HGJfhSBcZO/cMZp2wmlL66N9+x4c%0aNzUfD1732yoW7jmBfbjiJRrVPda4vYa5ccVvjwXGcVex549rKjphKQQrv+ft7p/HJEACJEA%0aC2UmAIjA7nztnTQIk4CMBtdqFExbaVawC8NOfvD8ofnDvPR/dpU2YpPBPf/WYsRSVOAKsrz%0a1gFbu2NxCpJc+pidd399UbYbZp3fMy95ZcyXOsgAOvIHefyJzB65LrrAUczsuTnms9sv/V4%0ayZB/LQ5ueY63jbm3G7GMNzoWAxHz+o2WGl0B2Il0txV1KI6rJlq0XS3kwnHkURXpGuJjD2S%0a4EykPd5DAiRAAiRAArESoAiMlRTrkQAJkIAHARWA0YRNLAIQzet6Qlid3G2qG+i5xi6nZol%0aA+LmF2R3b8k1KiIZ1DfLSqVo53dotI2+ploYTS8zoS4ccC+C0MrN/xtGPA8XX5OuPBtbPzS%0a5Z4lgXy801tT5ifu5xmArWWzRxFO261VRW7ZJLVj1uTpYESIAEMorA2M++GTUsDoYESIAEM%0ap8A1pWhRBNJsQpADe4CceBuU91Af/GVo8b6p2vebEpIDL9jW4k0rHubExFU5K//3y86VsBK%0aqawqd4LBzDFVS4eHzHaoUKQ3L9dZt+dEzBwK/adALVSwSEYqWC8Ya/FypYz1XtYjARIgARI%0agARLwlwAtgf7yZGskQAJZQkAFm1usuaePYC1DTqAPL9Fm141mUdx6X7XADTRSSokd2wKRKr%0a/376/JY9/f76wFnOtYAXODVkD0V+qsBURprrwoBb31JkH8gUPHZf72KpmzuFJ69g0bN1KsV%0aYvk4mkacd6wDpGFBEiABEiABEhgchEI/fl3co2doyUBEiCBtBOAleyb39htgpjEIgAxwGgC%0aUNfMhRNd6gYaiAbqHRkTVsCV8wOC7Pv/3iylxdfHWwHhCjo0JKeqz8uLm48bdl8bdQV95wM%0arzXpDnEQQF6zz87uohdHvdtkeCZAACZAACZBAfAQoAuPjxdokQAJZTAAiBi6SSAHhpwBEm+%0aFEl7qBPvVgc0QxCSvgk8/1yV1fcvIC9nTLls3jrYCzBgOBYfAIBzsdf1BXefGRy+ZMKlw33%0aVEwXV3zkARIgARIgARIII0E6A6aRtjsigRIYPISgLumBm2JFtBD8/VFswCCRrQ21Q0U6RmK%0aIuB76HEkbwgUtQJWYC3gydG1gKNWQNT41bJWx0V0WdAVtKS0TJZtnyW//niLQOhCsEWbI9p%0aB/sBAPjscsZAACZAACZAACUwWArQETpYnxXGSAAlMGAEIQLhIIlVDNHEUjwDUdYXh2ozFDd%0aQNJZwVUAPCoP7wzEETKEZdQZf9Vp207gvkCXS359cxcgCmwsLo1/jYDgmQAAmQAAlkEwGKw%0aGx62pwrCZBA3ARUAIZbr2c3CAFYUD4Q0W1T60cLBBOrGyjWAuL1wE4nyqdT1ApoRwQ150cD%0awmA9oNsVdOuu6aKuoLBMhnNNNR3wjQRIgARIgARIYNIToAic9I+QEyABEkgVARVq8QjA4ca%0aaqMOJFggGDdhuoJEaxFrAz+0sd9YDXg27FtDkBnQCwgz3XpGn5zaaaKH7DwYSxMMVdFpZaa%0aQuwl6D4B3sHr+2MOwNvEACJEACJEACJJARBCgCM+IxcBAkQAKZRkAFYLQAMBi3WgBjFYCRA%0asGgvVjdQGEBRDnaMiDHWkbCWgE1IMxwb5fkLiwM5gzEvXAFrd9YalJDQJzCZTOceyrqJ1Pg%0aUstCAiRAAiRAAiQw8QQoAif+GXAEJEACGUYg1iTwGHY8AhD11d0ynNCK1Q0UbUH4wQKIoDD%0ah1gKiHtJCwArYVnc96Aqq6wGnOZZAez1gqqJ4pqpdzI+FBEiABEiABEggPgIUgfHxYm0SII%0aEpTkCDtfhtAQQ2WBcRICVS27G6gepjgBBECbsW0IkKigIr4LPrOse5gqI/ez0gxsdCAiRAA%0aiRAAiQwtQlQBE7t58vZkQAJxEgArpCxJoFHk9fK+6Sktk+QuiGWAgEId8hIAjBWN1B3f2oF%0aLH1XuRF59nV1BcW56/mhf/JrZs81rqB2/XgsdlgTWNTtnbzebhP7sHwyOqibCo9JgARIgAR%0aIYGIIhH4jmJgxsFcSIAESmFACEICxJoHHQCEAKxo65UpjVUwiKJZAMPG4gXpFBF3+m3WS54%0ai8uV2BvIAYpwaEGTzfKqcbAlkGcV1dQedsrzSuoD37AtbCVK4HxHhYSIAESIAESIAEMoMAk%0a8VnxnPgKEiABCaIACx00RK220NLRACqwLTbce/bbqCRksLjPkQEXTm/QL7weLdZC3jrLXNl%0a8C0iK08sCWnWtgIiQbyzOtBcP3DouCAqqF0gVOOxAtr3cp8ESIAESIAESGByEaAlcHI9L46%0aWBEjARwLqovnFLz8cU0TMeAUghhotEAzqxOMGCisgBKBGBO04d0a8rIBoVwPC5FZUG1fQBk%0ackIjUEClxB7fWA8bpqgsVAd4FpK9Y3iEyITRYSIAESIAESIIGJJUBL4MTyZ+8kQAITREAFY%0aCw5ADHERAQg+ogWCEbdQJ+47wUnyXxtVBqwAsICqGXL5rnSub5XtpxYp6fMFq6gKAgIc3xV%0aieRXXTeuog89+jfGClhWVm7WA/5i30VTD+sVmSTeoOAbCZAACZAACUx5ArQETvlHzAmSAAm%0a4CUCcocQqAFG3uLY35jWAqK8iM1IgGNRTN1CsL4ylIB0EIoLidd6xAtbeUimVVeUhawHRDl%0axBkRYCpS8nL5gawpxw3iA+7dQQ6VgPCEEcr8VRx8stCZAACZAACZCAfwQoAv1jyZZIgAQmA%0aQEVgNHEmT2V3IYO4/oYayRMuDzCDTSayFQ30La9fTEFmLHHhP2amYUy/+6acRFBxwLCnBa4%0agh5YeiIkNYS6gmp7XA+oJLglARIgARIggewgQBGYHc+ZsyQBEnAIxJMEXoGpAMxrj81Sh/t%0aiCQSjbqC/+MpRGW6s0e5i3iItxLo7asJaAU8Wvm7aOl85M+gKihMICANXUBTND2gO4nzLL7%0a8e95rAOLtgdRIgARIgARIggRQRoAhMEVg2SwIkkFkE4kkCryNPRACiH6ytQ168SCVeN1C09%0acDOYkFgGBQkh/eyAuIaAsLsedsFyZ81T45PPx90BUVqCFgBUeo3loqmhtDgNeYC30iABEiA%0aBEiABKY8AYrAKf+IOUESyG4CcHWMJwm80kpEAMYSCAbtx+sGCuH3xKcqzNCwFjCSFRCuoKe%0aqz0vuBSful+MK2rjo9aC7KFJDoHitBzQX4nhDovh4C6KDIgANCwmQAAmQAAmQwMQSoAicWP%0a7snQRIIIUEIADhmgnLXCJrAONxAY01EEwibqCICIry5HNXzRZpIcJZAREQBjkBb2mul/P5Y%0aykckBpCXUHt1BBghBLNcmkqud4GuwtdZ3hIAiRAAiRAAiQwGQgwRcRkeEocIwmQQNwEIMri%0aSQKvHQzVdsqQk/8uHgEIIYW+7vnoLm0m7FbdQPvaSyQvbK2xC+68gLACvunP5wbWAp6cM1b%0aR2YMVsLXijAz29MmCy7PkubnnzfW5XXPkW7/6dkhd+yBdSeIhNBkd1CbPfRIgARIgARKYGA%0aK0BE4Md/ZKAiSQQgLJCEAMKx4BiPoqNrEfqdhuoLH2oXkBbSvgOx9YFXTxtPtTK2B+WYkM5%0a+XJucoLwctwBcV6QFgiuR4wiIU7JEACJEACJJCVBGgJzMrHzkmTwNQloG6ZsVjlbAqwAKLE%0aKs70Xg04E82dUt1AkRS+34k0WqQNxLDFOkAUtQIOdhaOywuI6wgIMzxzUN76n4uMK2jn9C4%0ajFi91XZaTJy/JqjULUS0kP6A5kcAb1gT2J3AfbyEBEiABEiABEph4ArQETvwz4AhIgAR8Iq%0aACMFp+Pnd3iQpA9IcE6LGsN7TdQGPNN4hxIjm8FqwFDGcFtAPCwBW0Ny83mBriP371glkPi%0aHbs9YA4TiZJfDzzQF9adB2iHnNLAiRAAiRAAiSQXgK0BKaXN3sjARLwmcANd39M6tZukopn%0a/9W0nIgAhFUr3lx98QjOUDfQ+HMCYmJqBSx7o8bTCghX0G+PBoSBK+iZyrPB1BAHDgVyBqI%0aduIK+KJexKxBj6VoPaDp03tLdn/bLLQmQAAmQAAmQwBgBWgLHWHCPBEhgEhGA+Pvdn78kN9%0a29S2Y3LJOLm2+JySJnTxEWwEQEoAaCQdTRaEXdQJEUvr+9NFr1sNenLe8zVsD5h+eNq6MBY%0aeAKCisgooJqaoiAK+jF4HrA1n29IfkBYcmMt1wr74v3FtYnARIgARIgARLIIAIUgRn0MDgU%0aEiCB2AlA/Gk519gs5xob9TCmbaICEI1rIJho6wBRN1E30Du25Zvk8GgDVsDtH18gg68UyPT%0aKapwKKbACDp1rN7kBYQVUV1BUer3luFkPGHKDdZCoZW7AiaCaSIHoZITQRMjxHhIgARIgAR%0aLwjwBFoH8s2RIJkMAEEBi41i11azZI+8F9MfeejACMNRAMBhPqBloV8/iQGH7HtpJgXkBYA%0aZdtnyVrTq3ybAMBYfas6za5AVFBXUGLWopkvyaILyv3dT2g50B4kgRIgARIgARIYFIQoAic%0aFI+JgyQBErAJ2IFFCorKpe3Qfuk5dMCuEnY/GQEYTyCYRN1AYQFEOdoyIIgKqlbAjj19nlZ%0aADQiDtBC2K6gNAEniUezUEBOxHtAeE/dJgARIgARIgAQmjgBF4MSxZ88kQAIxEMDav7I164%0aM1IV4+/cn75cRLe8y5F761W56+/w+D1yPtYC1bImsA0Sb6Xe68YokEivqJuoHCAoiieQFhB%0aUSpOzTLbN1vmhuw7lKpyQ0IV1CUhhNLjCvoM880SaljBYQoxXpALcm4ZOaXX9dmEtqCIwsJ%0akAAJkAAJkMDEEWB00Iljz55JgASiELjt4X8wrp5yt8ij79gisMTZ6/GejXK/fRkCsKKhU64%0a0xpejD22o8Pzilx+2mwy7H+oGGns0UC8r4G84awFfffSsvO+97xjXH6yAcuWyyQ24uHm6CQ%0agDV9D8qusCV9BLXZekoKBISnLLjCi1G4AQiyWwjX2PvY81gXn2iRj3sQaRIjBGWKxGAiRAA%0aiRAAikiQEtgisCyWRIgAX8J7Pjs54x4QBL4WAKy2L2HCMDugKXNvh5t3xae0eom6gaKdmEF%0a/MLj3eOsgFurbvB0BYUV8GTBGyYgDFxBtSCZPEphYaE0N5/R0/LiI4HUEDiRjCUw2CB3SIA%0aESIAESIAEJiUBisBJ+dg4aBLITgLx5gAEpWQFYDyBYNBfom6gsALqOkB7LeBTDx2VRQtnou%0anxxbECakAYjQqqqSEQFfR0e7e5p8xxB/VaDxivmNYBwKV2sDsgNPVcrFv0SQEaKy3WIwESI%0aAESIIHUEKAITA1XtkoCJOADgbaDe4OtPPWj6Dn5gpVHd5IVgHA/RYl1HWCoG2js0UDRx/ee%0aG5SHHu/HrilYCzijbq7knsqVJfOX6ungFq6gxgq4sDAYEAYXQ11BCwVBYdzrAYONcIcESIA%0aESIAESCArCVAEZuVj56RJYHIQmN3QEBxo7dqNwf1Yd4JrABNwAdVAMLFaH9UN9KkHm5NKCo%0a+5ISLox364WdofzZH3v3eLtyto1wU5Pr3LuILiHgSE0dQQOIYraJPjCoqgMLBO2q6gcG9NZ%0aj0g2mchARIgARIgARKYvAQoAifvs+PISWBKE4AbZjIlt6FD+tpLpChBAYgIpPEIJQitnz7Y%0aJAiYkkif9lxX3Vcml17Pk9PPtsjbbrnJvmT2YQUcdlxBT8/PNbkB4QqKAlfQqkuVJipocWm%0a5NDedM5ZAczGD3hAcBiKbhQRIgARIgARIYGIIUARODHf2SgIkEIGArsM78N3Hg7WavvW14H%0a60HQhAE72yPT6XTG03nkAwuEfdQDuauiUvwT61b1gBb3UigsIKWLck19MKWDo8JCcLT4mdG%0a1Dvn901czQqaCAozJztlePWA2JNXqLrAdEP1gQmK3R1vNySAAmQAAmQAAmknwBFYPqZs0cS%0aIIEwBGAd+uY3dstrTvAQrMNDAnikhsAr1pKsAFQBGqtIStYNdMX8HHniUxXB6b3v8YXS+XS%0a1lJ2cK9UV3iK2tPuyPHvziLEC4kZ1BdX1gHAFPd7cHrQC2vkBUR+WuIkuDA4z0U+A/ZMACZ%0aAACWQzAYrAbH76nDsJZBABCEC4YCIXX6yBWNzDT1YAxhsIBv0n6wa6Y9s0JyVEICE8BCWie%0aM785XppbH0xrCvo4JlWyR0NCKOuoBgLUkMgKihcQbV4rQeEyJ7IMtH9T+Tc2TcJkAAJkAAJ%0aZAIBisBMeAocAwlkOQGILxWAsVrg3MiSFYAQoUhiHmsgGPSvbqCdZy7F7QaqFsCV8wtMZFC%0a0B8HW8VSZHG9pltXrp3u6gs5yAsK0VF8MBoQ5n1+AW816wIYTS4wrKI7/9V9fkZrZc42oxL%0aFdkrEEIuIqXG1ZSIAESIAESIAEJi8BisDJ++w4chKYEgQgACG+EkkCrwCGajuTWgOoVsh4A%0asHYbqBXGr3dNnV8XltYAFFsK+C0smKZ+cy6qFZAdQXV3IBox3YFLSgI5PCr2pQncAXt2TeM%0aKqYkux5Q2+GWBEiABEiABEhg8hKgCJy8z44jJ4FJT0AFYDzWN/ekIQBRkgnIoikT4rFCqhs%0ao+o43SAqsgLAAoiA/IAray32qXk6dORU2IExJz2VjBdSAMOZG501TQ6grKNYDNjvpIaY5OQ%0aLtArGbjBXQbiuZfYwBwp+FBEiABEiABEhgYghQBE4Md/ZKAllPQNffTbQAxDg0EE2sD8V2A%0ax1urIn1tmC9cFbA6WcWyc+ee0o2rBmfHB43F7e3mIAw2pDbFVTPY4sk8e71gLACcj2eTYn7%0aJEACJEACJJCdBCgCs/O5c9YkMKEEVAAmGgAGg/fDAqiWyHjGkawbqFoBj7YMjLMCwo2zbrH%0aIkvnjRaDJDdjdaQLC3NJcL7YrKHhccvIG9vT3CNqw1wParqCwviVrCcwvv+7LmkBGB8VTYy%0aEBEiABEiCBiSFAETgx3NkrCWQtAU0CH4/wcsPyQwAmEggG40jGDRT3wwr4hce75aHH+3Fog%0astgLSCsgE85VsD1a5Z4BoSZefoNaa0bMAFhFlyeJWoFhCsoyrRTgXWA2IcrKPIDulNDZMp6%0awHjcbjEfFhIgARIgARIgAX8JUAT6y5OtkQAJRCCgOfiSFYBIVp7MGsBEAsFgWrYbaH97aYS%0aZel+CFRDlWMuI2apVEWsBYcFrbHvBMy0EKg+dbQ3JDWgasN4udV0yqSE0PyDEql0yZT2gPS%0abukwAJkAAJkAAJTAwBisCJ4c5eSSCrCECA2EngE508LIAQgImsw7P7TCQQjAq2px5slr72k%0ariDwaB/iD+1AOIYQu3l3R3GCoi0EO9/7xZPK2Dxlc6AFdDKDYgE8SiNi14XTQ1hu4Li2ouP%0aXMbGFL/cL8F/sHvM6qjtJ7LF54KFBEiABEiABEgg/QQoAtPPnD2SQFYRsK1uflgAkxWAiQS%0aCwQOz3UCTsULqw4eoRGL4wp8sDFgBwySHR/2a0yfMbbkX8s1WXUFxYKeGwDFcQVHQtns9YD%0awpMEwjKXxLdm1iCofGpkmABEiABEhgyhOgCJzyj5gTJIGJIwDBpUngM0UAIjhKvGNJ1g3U6%0awlAVP7N256RFUtWRkwODyvgsBMQRnMDoi21AnqlhkBU0HDrAb3GwXMkQAIkQAIkQALZR4Ai%0aMPueOWdMAmkhoJE3v/jlhyWZQCDXyvt8cQGFRRJuoPGmpPDDDdQNHG2iLLyyWkrKysMmh0c%0adWAEREEZzAyIqqBa4glZdqhSsB0RBVFAUCEzbFRRzh+UtmedgGvbxDakq/HJR9XFYbIoESI%0aAESIAEsoJAwLcoK6bKSZIACaSLgArAeAWXe3wQgBUNnXKlsUqK3BfjPFaLZJy3+e4Giv4h0%0an72haNy15aPRbQCoq6xAr5rRBZeCgSisV1Bcb2gNU8KCwuNSymOa2bPxSZlxazJ7C5JWfts%0amARIgARIgARIIPUEaAlMPWP2QAJZRQACEMVXAZik6EBUUqyHi9cSBjdQlM4zlySRaKDmZud%0aNo4LiWNvMdYRtNCsgXEFRcp2AMIsvTjf7tiso1gPO7ZxjziMq6On2buMK6l4PqIFwTEW+kQ%0aAJkAAJkAAJZD0BisCs/wgQAAn4R0AFYLxr7twjCLEAJikAMSa4HsY7JnUD/eVXXks4GqjOC%0a7kBVQjefN9M2fPVVrlp1WY5deaUrF4/3TMiKO5VV1AEhEFuQNsVFNcHOwvl9ZbjJjUEjrW4%0a8wPq+UzbYn0mCwmQAAmQAAmQQPoJUASmnzl7JIEpSSBTBWAigWDwgOCy+aP7A1E5k4kGquI%0aP6SFu3z1Dnn/kglzflycrlt0YcS2gV0AY2xXUTg2B8WI9IFxBvdYD+pUkHuJ8oLsA3SVdGB%0a00aYRsgARIgARIgAQSJkARmDA63kgCJKAE4G6JEq+1Te/XrZ8WwEQDwWAs6rJZVtsX1g20b%0aKMIXpHKAzuL5XM7y+XJ5646dQMpIfZ/9ZxsvGFd7FZAj9yA6NNODXHq5AWTGqLMCTIDV1B3%0aoeByE+ExCZAACZAACWQ3AQaGye7nz9mTQFIEVGgl4m7p1XFxbW8gCEySLqBoG+vgEJk03nL%0aDriK52bECiow4gqpBWr7dHmwCoq92I67PCJ5r3dfnROLsdHLyBU7ZdU682ifys2smSfztn8%0aWaviH5jd3TpWLOBbly9riULyiXn1c+bW7Mv1wpt7UEVOXT8/dJce5puTA/T2ZcKA72hR1cG%0a6zukhIZlldWvyE5jYHLSA0BoQlXUDs/IDjg+WRawfpMRgfNtKfC8ZAACZAACWQLAYrAbHnS%0anCcJ+EwAAhARNxFwJVkLIIaW29BhXA2LfBCAsExC+MQTCAbibet9VY7wK3OEVI+zHR8Bc8f%0auWkPxyV3tRvQFBOMMqd9dIjin1xV1X02+YwXsGrUCTnNOj8iy7TXm8uyGwBbCEKVPuuRp2S%0aeFiy9JoXM8tLhYqiVXbvnPenP9uRln5cSmJhm8nCcl1SPmHOrKJxxX0JUBV1Bz0uONlkAPK%0aDxFAiRAAiRAAllMgO6gWfzwOXUSSJQA1v9pygU/BWAya+90LokGgoElr3XvdUcA9ktneyAq%0ap7aJ7e27q8whLH9q9WvafS1YBRbCf9rYbl7PP3LRnO9qGzRWQKzTQ3nsd5rk6B0z5ZEljTL%0a30cWy7Zm3S58j6vBadOIGqe+cLbP3rzB18dZzIScYEAYCEAUWw8HOaZL3hopIkfl3FQtcQd%0a3rAVHfr/WApu/y676tCUR7LCRAAiRAAiRAAhNDgCJwYrizVxKYtAQgstTVMh5LW7gJqwXQL%0awGYaCAYjQb66o9PS5sjBMOV1r3hr+k9VfVjTha6vvDJXaedgDAFJiBM3WKR6srp0lzR5lj1%0ahowAXHalTvBa01YmF08GxOWsiwFXUASEgTjEa0XXPLMecGbnmEtq2+iY3KkhYK3NZCsgxoY%0axspAACZAACZAACaSXAEVgenmzNxKY1AQgACGy7vnorrhcLcNN2k8BqOsT4Z6aSIEVbd8TZ6%0aWjqVt620PX4aE9FX/1m0KvwTKIoucRDfSG+WMRNJES4sVHLsvZPd0mIMwvXnxaPvDerSYtx%0aIlFTcYKCPGnBWkhvIqKRFxDagjci/LUQ0fl6mtj6wHNydE3v9fcIVH8YDecVVlIgARIgARI%0agAQmM3thF14AAEAASURBVAGKwMn89Dh2EkgjARWAySaB1yEP1XYa10I/LIBoMxnrpFrrjjh%0aWwGhJ4bFWEGsBUbB1rx1ETsCmlgFzHZY5pITQQC1L5y+VxrYXZImzta2ApvLo23B3qCsqcg%0aNqgnhUeXVRo2MJ7DMWRBw37+nAxglYgzWHoQWCPVFRHNpS6o78FqqpGylbJgESIAESIIGpQ%0a4AicOo8S86EBFJGAAIQxU8BiPb8EoCJBIJB/yi2Gyhy4IULTIP1f7rWD9FB791XGxIlFG1p%0aTsDO1kEcmtK0O2ApLMkplPaLZ+X9790StAKigm0FRG5Ad7FzA+JacdWQcQu9ePKqqfon/7F%0ad5mx3UkM4FkpYHO3i53pAu12/9jMxaqlfc2M7JEACJEACJJDJBCgCM/npcGwkkAEEVAD6EQ%0aAG04EFEMUvAYjxJZOiwnYD9RqTnQsQQhBRQPWFQDBakCZCcwLqOaRrQOnp6ZabVm2WN84dk%0aLfdclPQCoiAMHaBK2hr3YDMWBiwNOKabQU8U3nWcQUtMsJx2mNjbpkISjPZ1gPa8+Y+CZAA%0aCZAACZBAeglQBKaXN3sjgUlFwK8k8DppvwUg1gEmGggGY4rHDVTngMig+lK3UI0YeteXrph%0aooFpXtx3nzsjAwICsXj89xAqIiKBaYAWEK+izNwfSP+D8VccV1C6Ni143h5e6LkthYaF0tQ%0a+bY6w7VMFp1/d7H2sCw1lK/e6L7ZEACZAACZAACaSOAEVg6tiyZRKY1ATUxTJTLYAQgJqnM%0aBHQthso7g8nbmBl8yqaIxAuor/YFerGWb8pNMfggjkLpLXzyDgroO0KqgFhcheOWfiu5oaK%0aQIyj4cQSM5ym5rNSWTv2J1wD1+hYsUYy09cDIjooRDwLCZAACZAACZBAegmMxTFPb7/sjQR%0aIIEMJ2OLKTwEIK9Jw41huu2Snn0wgGPStbqCdZy454wokgVdhZ48N6//qN/WZ6KDt+645AV%0aiKgmsBIQA1VyDcRlUw1m8MRBBF0Jjbd4v86q/aZMPsemMF3LvogEAi2lZA9Acr4L/dBPfRs%0aeijg9Vd0tzZhstybsMxyXeSx/eMDMohaZTSj1aY84HopHnSvi+wRtCcdN6wHjDTRaCOlVsS%0aIAESIAESIIH0EqAITC9v9kYCGU1ABeAXv/ywLykgMFm4gPotANVKmWiewlA30CpRWx8EXdP%0auds9nZK8NxJpATRivlXHcLtdkx+56J4BMhxFlEIUjOQOy9O2lsn71apErgWTv1534LbYVEK%0a6gr83rkyu3FDsJ4uEOmmOahSEQqSCQIL74jVkytLjDiMHSDSKlUmgC1bTvG3D6rJNf7LuoQ%0awnm3kuUT7Aha+daeV+Qk3U66V1GB00aIRsgARIgARIggbgJUATGjYw3kMDUJIAAK8la19xk%0aUiEAkw1Uo26gP30wkGcvnBuoey4q+poca2C4UutY/gLWwYBVDnV7zl+URcsLZdlnArkAb2t%0axTIauAlfQvkrkFsyVP35pq7l6tmhaSFCYZ9b9WhoO3Chzu+bIz577mTz4+X+TBYuXOZFBKz%0a3XA6YiSTyip/pZ/BSpfo6LbZEACZAACZDAVCdAETjVnzDnRwIxEICw0iTwMVSPqUoqBCAsl%0aRhnMqkqvNxAY5pQlEoqLv9pY0uwJqKCLpg7X9avKQ2ec+9oQBipdCTghcCfZHduQNyTX3Xd%0a3IqgMCdPXZKSUidBfFm5cWt1p4aYDOsB3Rx4TAIkQAIkQAIkkD4CY1EF0tcneyIBEsggAio%0aAkxFW7umkSgAmEwgGY7TdQK80VrmHndQxxCUSw9sFUUFzpnWbgDD2eXtfA8IgKugtzfX2pe%0aB+IDVEobECBk+O7iA1xGQvEPcsJEACJEACJEAC6SNAEZg+1uyJBDKOgLpW+ikAsXaspLbP1%0ayAwAJesq6pa6l798WnzHGJ1A43loaFtFE0Mb9+zYfMcExDGPmfvIyAMcgPml5XIgsuzzCV3%0agvhzlWPi8nLXJXnmmSapmT3XJLpHaoiefYFUEdpuKpLE55dfF7/dQTHeVLitKgduSYAESIA%0aESIAEvAnQHdSbC8+SwJQnoALQrwigAAYBWNHQKbCyabAVP0AmGwgGY7DdQPvb/RnfHdvyZe%0aX8Ann+rSXidsmEK2hfb49sXBveygVXUBRYAW8btQJ6uYJ2Tu8Kpoa45IjASAVWNQqrSIR4j%0aQRIgARIgARIgJZAfgZIIAsJ+J0EHghDBGB3aJ68ZBD7IVZtN9C+9pKwOQHjHeeObSXy874h%0ac5vbGgdX0IULp0t15fSwzaorqJ0b0G0FxM1YD4iAMCgnTl6QkycvRVwP+FpjIOiNuSHD3zB%0aWRgjN8IfE4ZEACZAACUw5AhSBU+6RckIkEJmAWtVSZgH0UQD6EQjG7Qaa51gB/SgP7CyWJ5%0a/rkxUPzBlnBdT23//eLWFdQTUgDFxBERBGXUH1Xt3qekA9HhkeNkFhcBxuPWAqLIFI8zHYX%0aajD4JYESIAESIAESGASE6AInMQPj0MngXgIQFB98xu7BZaXySIAkw0EAz6hbqDJB1FZMT9H%0anvhUhXEDPbyy0KRncFsB4Qo6q6YwYkCYkm4nWaBT7IAwXq6gjYteD7qCov4PfrI37esB0S8%0aLCZAACZAACZDA1CHANYFT51lyJiQQlgAEIASVn0ngtbPi2t7AGkAfLYBoW9McJJNLznYDHX%0aDG50cwmB3bppmp/6x/SG6+b6Y8uatNUYRsI1kBUbHUWQ94ClbAhYWy4Kh3QJiQBp0DpIfQU%0arsxMA49xnayrgdE2g8WEiABEiABEiCB9BGgJTB9rNkTCUwIAaypS5UAzG3oMBEj/RBXNhyM%0aOVmLZSrcQGEFRCAYlNZV00xKCLcVENewHjBaQBhEBYUVUHMD4r7evNA/yXAFRdH1gNjX9YD%0a1m4rHuaFOxrV1qXBdBScWEiABEiABEiCB8ARCv3GEr8crJEACk5AAxJQmgU/GouY1dRWAfq%0a2x0z50zMm6rGrevs4zl6S/PXk3UIzPtgJiPZ5XSgjUgytoLAFhkBZCcwPCFTRaOXCwOWQ9o%0aFuA4ll//4c/jtZMQtexJtBvsZ/QQHgTCZAACZAACZBA0gQoApNGyAZIIPMIQEhh/R+KnzkA%0a0R6igKZKAPoRCAZjVDfQ43tOiV/RQN1WwHBuoFgPGMkV1A4Ig7FqQBivqKDu9YD7HBFYWlY%0aezA+I++0yGS2B+HFiMo7b5s59EiABEiABEphsBCgCJ9sT43hJIAIBiChN/3DPR3f5GgAG3Q%0a7Vdpo8gEga7rcFUNctJmvJUjfQA0+cN6T8GqdtBUTDbiuc6cx5gyvobds26+G4rVdAGFRyu%0a4LinJ0aAsdwBS0pLTPBblr39uNUsOh6QL8tvsEOuEMCJEACJEACJDBlCDAwzJR5lJxIthOA%0a9U+DqSTrSunFEta/IUf8XdtbK9EdF71aCH/OHnuyIkbdQHu7zzluoP4khXdbAd2J4e2ZwRU%0a0Nzc8IQSEGSmtcALCXAkGhPFyBXWnhrD7wH77vqvuUyk7NtZf59mzkAAJkAAJkAAJTA0CtA%0aROjefIWWQxAdv1M1XWv6JN7SYAjF9WNftx2QIwWfGaCjdQjDVWKyBcQX/73Zui5gZsb3CEo%0apMbUEs4V9CqS5VaxWwPHDpuksRjPaLbEqk/AITcMEkOEBwGlkwWEiABEiABEiCB9BAY+xaS%0anv7YCwmQgI8EIKAQDCQVqR8wTLh/oqTC+od2VQBCBCQrANUN9OmvHkPTvrmrQpwcbXnDtCl%0a/XiMvhkkJgQpwBV28eGugrsd7zekTMuycf3ZdZ0hAGC9XUNw+u2tmsJX9B4+bfcyzdV9v8D%0ax3SIAESIAESIAESCBeArQExkuM9UkgAwjY1j8EfknWhdI9JYg/WP9QUmH9g7BC4BpYr1D8C%0aF4DN9DDP26Tc41dvkUDxTg/tzPfEYFD8p2yHM/E8GYCo28LF86QRXWL7FMh+0gL0erkBhzs%0a6ZM5z56Qa6++KENvHA2pgwO4grrXA2olzNPtjopxIriK358D7TMdWwaHSQdl9kECJEACJEA%0aCAQIUgfwkkMAkImCLv1S4fgIFBCDSAVxprEqJAMQckLdQ88PBiplsgRtoUfmQvPqTNt+igU%0aJYfeZPkK/whBxrGTGJ4d3iyx43XEG3bJ4r1RXV9ungPqKCoiA34LwW2AMDpWOet2gc7CzUK%0amYLV1AEhQlXlGe468mczy+/btyBk2kj0r3ICclCAiRAAiRAAiSQPgIUgeljzZ5IICkC6jqJ%0a6JnJuk56DcS2/g031qQkJ5zOQQUL5pKs9UrdQPc9fta3dYsQgBCqeRd/Kk8+d1Vu3z0jbGJ%0a4m+XaVQslL0y+P7iCouQuLJTFbYHAMTkIEOO83MWdGgLX973SLDM35YvXekBY0Sik3BR5TA%0aIkQAIkQAIkEI4A1wSGI8PzJJAhBFQ4QTDB+peKYlv/UpEQHKIKrp8QKxCAKlj8ELMaDbSjq%0adu4gRYlCUgF4A+e+Eu5saZNWmtyZKsTiOUXuy5GbLm0+HpYV1A7N+DwyRGpbwtY+fJnzQub%0aGiJcZxOxHhCWYaQFYSEBEiABEiABEpgaBCgCp8Zz5CymIAGIEV0nlUrxV1LbZ1wojfUvBRx%0aVxKJpzQGIYDZ+rANcfX9ATB37SbvTeoEv1kuNsrnaEYCwAm797HRjBYyEBq6gt94yV6aHcQ%0aUNBoRxXEHf8nzOWFN5oc4YCP6C9YCljivo3K45Y/VG9975wMpx6wHHVUrBiVQLQPwwoOtDU%0azB8NkkCJEACJEACJOAiQBHoAsJDEsgEAiqcUuX6iTnC+qcCMBXBX9AH5gHBp+IPX/bhZunH%0aOsDZ77kqG++aLz+6/4RZwwgRm2z51Cf+3FgpGw/8RO7cWS73/rci+bnTaNPuvqhNV5U5rp1%0a54/+k2lZAuILWf1fklRMX5NfOK/dwtxzr65bLVy6b9k+evCjv+NpyWSR14/rDmsCd22+Ug9%0a9uG3cNJ8CZhQRIgARIgARIgARiIRD6M3Qsd7AOCZBAyghANCFqJkqqAr+YxN9O4ncUk/rBS%0aaieigJBhWK7fsLa40c6CySu37hzjrHQdbZf8iUaqApAuKhqXsDDK6fFZHmDK+ialYs81wMe%0aONQkf/f0a/JG3ZA07zkvd//7EfnK8XOyaMtq2XzbcrnjfTcFg8n8xQMfkUVr66ThxJKQRwI%0aL4fztVVGjk4bc5OPBYHehEdo+NhnSFNaFqtU75AIPSIAESIAESIAEUkJg/M/WKemGjZIACU%0aQjYFvN/Fgr59UfrH8Vo+6fqbT+qUslrFMQgZiPiqxkA8FAAK6/a7Zc684TuIEWlEvSbqA6N%0aoxzxfwcWTm/QFpm5sqZtgH5uz/+h6hrMft6u6W1rUuef+Epg/1i58WgdW/bohlyy/Zl8qv5%0ag/KO5yrkgbfPMnWKbtwgf/Hdp+XQ6ZPysbvfJUvmL4mYGsLreabrHNaJFpR3yrUUdghrMf4%0abSNVnP4VDZ9MkQAIkQAIkMOkIUAROukfGAU81Avjiq6LJj3VyXnxg/Suu7ZUhJ7hHqhK/o1%0a+dC6x9mJMKQJxHSfYLPgRgzQ3lsvo9dcYNFO6smE8yxRaAaMe2AvZ8u1yOzWuM2DzWA16vm%0aCNf/c6vQ+r1X74i69cslecOnpfjlVel4lSJ/O3fnJW/dWrdVF0oX/rMD+Stb10mS+cvlWf2%0aNEvXmpHAesBFhaKJ4dHghrVLBa6g4dYDwnKs7rYhA0jBAT5HqQgcpEOlS6uS4JYESIAESIA%0aEUkuAIjC1fNk6CYQloIIJX+BTFfgFnafD+od+VOhhLrawQoAbfLlPVuBCACJAyY3vmWe5gV%0aZJMtFAMWYVqpiD2wrYudcJ4jIPV8KXjnNnZN6ytXL71g9KfkEgUI3WHn71JSkuLpGK350m5%0ax7vlfYrA9J0vFW2br5FPrl5lrwyWCatb4i83tIszzxzXG77Ro08teOotOwJ5BQsnF4pxdUV%0a0vV6q/zl139bfrbriJSVOabP0QK2mm4j1e6Ufe0lgnyB4lgFU1HwAwEELeaUrLU4FeNjmyR%0aAAiRAAiQwlQhQBE6lp8m5TBoCtgBM1joWadIQgCiptP7hSzuCvUDMQpCoZQrz0mvJBoJRAb%0aji3QGrnx9uoCpabf62FfDFB87Lf33fvVGtbBBqRWWVkpMbyP2nz6PoyiWp63ECvuTmyLTVp%0afKXD/+7fKKmTP5gy1op2LhdevMLpOdihxxved1xBV0mLT3nZdn2WbLviS6ZO/M2KXTEH8qS%0aBcvkyPHvmPWE2rZu1dqqx5N9i88QxCxF4GR/khw/CZAACZBAphOgCMz0J8TxTSkCtvhLtfU%0av1ZE/8WDs+WjkT3yRV2GFL/PJzlMFYOXc6XLzfTN9cQP1EoB3bMsPWQvYs29YVvxxQ1QROF%0aKY61gAx9sjp3VdlKebT8nrc7vk9/bcaAQgmP3+yRY5ePGfsCuzFy2S2csXm/1Vq2fI5ZYeW%0ab1wpzm2397+uSVy4cQ5+1RwH9xTbQXUzpAvcFgPUrDVz5B+flLQBZskARIgARIgARJwCFAE%0a8mNAAmkgAIuYflH3IzpmpCGnw/qH/iGk4OYJkWdb/Py04qgARBCbrQ9W++IG6iUAMZ8d2wJ%0aujiYiqGMFxJxQIs0H6wGr5tRIcVFxSGTQV55+Wl755S8EVsJ7/79V8pMnLsuMxYuloLpSps%0a+pl0/XLpBThcXSlzdmPcyvhMjrMX16vT310FHJkdA0GPhMwc1WP1te9/l1DhFCzRpMvxr0a%0aEdZ4xlRCHoA4ikSIAESIAES8IkARaBPINkMCYQjgC+0GvgllV9sIf7SYf2DOFI3RAgQnZ/f%0a4tYWgDfsCgg0P9xA8ZzczwFWQJQXVhaYiKCwAkqDBNfbmYseb329PVJVPkuqK6eHXF22tF7%0amFb1FZtw4ZFw86//KaX+mSE5phRQ4AtCrzHpLq5x/tt7rklTPH5HCEzUyYP3FxnOA5SxdJR%0aAQJuBenMo+YUlmIQESIAESIAESSC0B5glMLV+2nsUEII5SnfNP8UIAwlXvSmOVpCr1A/rCn%0aLD+T4Op4BjWwFQKwLKNucYN9MAT543I7W8v1WkntHULQDTyvecGTVtdq0qDeQFV6EbqZMBx%0aBZ1WWjauyrKeTrkpL0dm7yyV84d7g9fz58w3+yM9XSFWQJyE0BtsnR2sqzv59ediXg+o1ku%0a91+8tAvMgQmgqC54P2LOQAAmQAAmQAAmkjgBFYOrYsuUsJqDiyF4flwocEH9Fm9pN08ONNS%0akN369zguDDF3U9hjVQ3fj8mKNtAUR7W+8bcwNFhMpUpChAVFBYAVv39YqxAo5OJJqlDZbAq%0a85retWM4NQREKbYeaHMcgLC5D4xJppynAAyKN19oW6fEHqXW5xIpB4FFsLXf9XhcSW6pdLz%0apiROQgSaCKFJtBHLreCOzxcLCZAACZAACZBAaghQBKaGK1vNUgL44qrWP4gjL6uTX2jU/TP%0aV1j+MV7+Qq+CzBaBf80E7bgEIKyAK3EBRUmXl/NzOcrGtgOgL6+wiiVusB5y5pF5Kq2eFRA%0aZFQBiUnpVDxgpYdjSw7g+uoCiwAo70XjH7+gah13UqvIWzec94ERhtfNr2ZNzC0sxCAiRAA%0aiRAAiSQOgIUgaljy5aziABEEXLjoSBQSqrFn1r/kPohFZYxfXS2qMWc4G5oi1ytl+zWJCF3%0aLJqwNNlCb8fuOvHLDTTcGLEe0G0FjHW9XYGTF3Bw4FpIUJjS7sC6ueG7SkKsgOoKOni2RS7%0aWLRk3nGstoesKUQEWQl0PaN8Q6/jse/zYR3AYuB2nuuCzRpfQVFNm+yRAAiRAAtlMgCIwm5%0a8+5+4LAQglXT+WSvGHwar1D26RtljyZSKuRnRetvun5gP0c56YU0VD57j1jLfvnhGMBpoqN%0a1BMGVFBvayALhzjDuEKWuJE/6ybOxboRV1BYQWEK6haAXEzXEG9rIAq9LzWA+K+5j3nsXHy%0aCTYHE8Xr581csN5SHSUUPzikQwRiSnClxmeQhQRIgARIgARIwH8CVqw5/xtniyQwlQmoSMK%0aX1WRz4UXjBEtZcW2vDCEwh2P9G0ssEO3OxK7rl2+dl/s4sVbH3wUBCFFhLJrWZdsNtKA8dW%0a6gXlZADAPBbqJFqURQmPzCQsm1ksTPaHs9OAsEhAk4gAaiggYveOxEWg94+FEnrKh0yII5Y%0a2ITTURbr+jRDU+RAAmQAAmQAAmQgCFASyA/CCQQJwG44qkoUitZnE3EVV0tZW5XybgaibEy%0a5qZurbD2YZ7q/umn9Q/DwbxQENDGXdLhBoo+ERXUbQXE+VgsarAE2kWtgDgXyRXUvgf7kVJ%0aD2HUXzA1EFsW5iVwPmI4IoZgjPm90CQUJFhIgARIgARLwnwBFoP9M2eIUJgBRBJdIFHxJjR%0aQ4xA8MCJSCYqx/TsL0VBadm53+AV/CUyF0dV5eLq3pcgMFS+QfdEcE1fV20Z5tcXXAzqeRQ%0adUKCFdQFHUFRUCYcK6gqIc1f14FbqIoA62zzHZJ/RJBMBodnzk5AW/pihCKqdEldAIeMLsk%0aARIgARLICgJ0B82Kx8xJJksAAgmCKB2unxgrrGTpSPyuXDA/uECq+yesgRCDeqz1kt3CrRX%0ar/8KtaVQ30MNPXHDcX1PnBqrzuPm+mfLkrjY9jHkLMVY1p0byCkuCkUE1LcSYFTDgtJtbFh%0aDvCAjjLpoaItx6QHd9HMdipfS6b7Kew+eShQRIgARIgARIwF8CtAT6y5OtTUECtgD02yXSC%0a5e6SabD+of+1f0T6R8wV7h/qjXQa3yJnlO31kgpLeAG+uIjl41QTDYpfLRxelkBcQ8sgGAR%0arSAojBa4gmpBQBi75JZVeAaEQR24goYr4dxEY1mvGK5NP86nK0Ioxor/3rJN9PrxjNgGCZA%0aACZAACUQjQBEYjRCvZy0BFUQAAItYqgUgRJKmfvByk/T7Qej8VPDhGAIjFe6fmFswAIwTYd%0aKrqBtoX885YylMZeoL9A8rIARnIqXj3BkTFEbvtV1BERDG7Qo63BOaF1Dvw/b8s/X2YXA/n%0aJuo5moMVhzdQaCYdFjN0hkhFFOjS6j7SfOYBEiABEiABJInQHfQ5BmyhSlGQMVQKtwhw6Gy%0aRVKqI39iDDpHCD4Udf+MxQJmbojjDXND8QoAo82k2w00nBVQxxNtW+hYAfMLi2RaUbGU9HZ%0aJOFdQzQ043BNg4G4XQq+9dbb7tMkPiIihcBMtmn5JCiyr47jKE3TC5HYMI+j9HBLELdbhpv%0apHGD/HzLZIgARIgARIINMJ0BKY6U+I40srAYgjzcGWji+dtvUvkkjyEwLmiALBB1c7fMFWa%0a6Cf/aCtSAFg7L7S6QaKfpOxAtrjxr5tBYw1NyDu0/WA2HeXovlj7qV6ben8ZeKOSKrX0r3F%0ams788utp6VYD9CAgDgsJkAAJkAAJkIA/BCgC/eHIViY5AQgjTYWQDtdP4FLrX6Q1cn5ixZd%0aonSMErloDUzFfYyXa1C6xpLVItxtoslZAPJMRJ0cgSnXl9BArIFxBtSAqKIpXQBicD7fmD9%0acqF/SGdRPF9WwrcAnl2sBse+qcLwmQAAmQQCoJUASmki7bnhQE1DKWirVwXgDc1r9Ur33DG%0aDBHWPzwZRrudSoGY3X/hIDUADJec7LPYX6IABqLuLXdQNFGOtZCJmsFNJFBZwdyGxZaAWEw%0a/twn+rAx5VrtorABYbROuC3cROOJGIp2YM1Np1DCGs90FfxowZyB6aLNfkiABEiABLKBAEV%0agNjxlztGTgG39w5dMdTvzrOzTSQikdKZ+wLBV5Gq6BxWD8bi76j3RMKh1E5FNYxG36gZaXN%0asrqY4GirH7YQVUBoPXr0lDXyDgizs3IOr0OVbCcFbAvPpA/kcvoRfJTVT7nuhtOiOE6lzx4%0a4V+lvUctyRAAiRAAiRAAokRYGCYxLjxrklMAF8k05nzD6js/Hgm9UMa+MF6Z69v1C/QKgZj%0aHQIsgLAgRhPJEIAosa5tVDfQrjNY/1YQVTRq8Jp4xKsZkPWWaF5AqwmzLm/OnMWCBBFlvQE%0aR6M4N2F8x3dwyMnrdvj/aPtxEu06FppmIdk+6rwcEvnewm1SNBZZOFhIgARIgARIgAX8I0B%0aLoD0e2MkkI2AIwGTERz3TVPTJcgvR42oq1LuapAV9wj7p/xjtntBNL0JhYA8Do+G03ULgVR%0anMD9UMA+mUF7HUSxSMy6MDAWGAUd0CYi3VLZLi7S6c7blu67UzENX/XWgIictyNGXQC6z3x%0a40a6Cj67dAlNF232QwIkQAIkMNUJUARO9SfM+RkCEDMqhFIRCMULM74gqzhKV+J3jANzRb4%0a4tfjhi3Mi6x21nUjCMZ4AMDajeNxAkxGAK+bnyAM7i03Xya4F1PEjPQTKzIFBs4UrqB0QBl%0abAa84rXFoI3ATR6OUKimuR1gPOLMsccQgRmK4IoeCCwpyBAQ58JwESIAESIIFkCdAdNFmCv%0aD+jCdgukSqK0jFgY/2r7TNJz6NZufwcjwomBHyBiENJZN7KTfMIeo1R54gAMLGs/9M24nED%0a1flEEqLartd2x7Zp8uRzV31dC4h+Sp31gFrcrqC95VV6yXML0djv5AD0KpHWAxYUFXndEnI%0aO6+bw7KK57obcxAMSIAESIAESIIGsI0BLYNY98uyZMESQukQmKiISoaVr49Jt/YOlU9dNqd%0aUz0Xmr9TCcmMAc4cYZawAY5Wi7gSJATiSBnKwAvGNb4DeuYy0jvuYFRHqIdUODclNejngFh%0aLlaOUOn67mFaAy35s8rbQTSULR3n/NsayJPTkRwGHye6RI6kU+dfZMACZAACUwVAhSBU+VJ%0ach5BAhB/KoLS5fqJziGMipzceCiRxI2p4OMb5quiDc3CFTQR908dkoqvSAIQdWMNAKPtYmu%0a7gcKC6FVgyVJBm6iINX1tK0mJFRBtzx4ckLbhEYGgGzx0NTgNdQXFidLu8IFTJsOav+Ckwu%0azA+pvONBE6DLqEKgluSYAESIAESCBxAhSBibPjnRlIAIIoWRGUyLQmwvqHcWK+KBB9aiGBK%0a2g4AWcqR3jT9rzEl73GMRGRG+oGKp4upBCAsN4mI2IxPVgBj7YMiN9WQOQIrJ9RaQQg+sHa%0avsIjw9g1BQFhIhVYDnFP3pGCcdXgChppPWBBQaHUjEYdHXdzlp3Af+MsJEACJEACJEACiRO%0agCEycHe/MIAIQL2r9S0YExTulibL+qbVMx+uH2yvaxJdrrwTymCcSwCMYSCIC0O0G6mVFtA%0aVgoiJWeewYtQKi39Z9vdKzb0yoaZ1kt1U3DpuAMGVH84JNISBMtGIHkXHXvRxmraC7nvsYa%0awHx7NKdMD7dEUIxb/xAsWJ5gxsBj0mABEiABEiABOIgQBEYByxWzTwCtvhLp+snSEAYwR0O%0abo2JCKNEaWLOEH1wi0PBl/9k564CTNu0x4Z5Yv1eMvOM5gaq/cMCmKwAtK2AW++rlhcfuWx%0aPJ6n9vt4e0eigYwFhAk1qbsBIHbjvset6rQe0r0faB7OJEEYTESEUHOgSGunTwGskQAIkQA%0aIkEJ0ARWB0RqyRoQQghuACiS+EXu6LqRq2bf2DRSueyJjJjglzhuhzu38m266uKXQLMBW68%0aQaAsccTzQ3UTwGIfmEFXDm/QNT66KcVcM31PpkruQIroFduQHveXvu4J1yBK2i0sqR+icAl%0a1avgvwN1Cfa6nopzCA6DHwgmoqR7rhMxR/ZJAiRAAiRAAqkiQBGYKrJsN2UEstH6B5gI2II%0aClz+1BPohfsMFgoEARPFy3TQXYnhTIXb4iQtGLLjbUqumHxZADEetgFgP6LcVcFV/vwwU5E%0aqdk92hfVVuSG5A9B3NFVTzCdruo7gPRVNDhMsdOHvRIjne0hyonEHv+AEE1kD9rKRraPq5x%0aw8ILCRAAiRAAiRAAvEToAiMnxnvmCAC+MKnQihZ98d4p+C2/s1Y9GYpW7Nebrj7Y2Ybb3vx%0a1FfRq+kfcK9f80fbKPqlGvvJBoBBG1psN9C+9hI9bbboW11Z3RbIkIoxHiAxPKyAKD/vGzJ%0abP62Av19w3bSJtzlrpknuE2MWsFhcQa87wtGPApdUr4J1gRNRIAInosDyOREusBMxV/ZJAi%0aRAAiRAAn4T8Odbid+jYnsk4CKgFiMIIVuwuKql5BACEC5vK2//I1lx+/3yuz9/ST7w8COy5%0aXfvk5vu3mX2IQhTUVQo4Qu+ur/5NX+IaogwOxAM5ppMABibgdsN1F43qfOy+7bvTWQfieFh%0aAUQp+81yX9cCos3FhQF3zf5VAYFpW/SiRQXF/fku4YhzWmJdD7h0/jK9ZdxWhTSeaToLnut%0aEuITivwP8N0FrYDqfNvsiARIgARKYKgQoAqfKk5yi84BY0Kifflm/YkUFi9isd86XTXffK3%0ad+sU1622eaW1/41m7B66VHHwk2Vbt2Y3Dfrx3MHUUjPiabNsEeF744q0upnlexm0wAGG3L7%0aQba3z62Fi4VAhBWQKwDRInHCggO+vnSsXtt4QqKcrC8TGbvLJVDj/cGq9m5AYMnnZ3iK5fs%0aw3FrCO2LsawHtOuH24d1bCIKrLz4/KS70BqYbuLsjwRIgARIYKoQyJ8qE+E8ph4BFQv4oue%0aX9StWSvhCe5Mj/lbf/mlzy6Pv2BJyK6yBcrfI/3//fcYSWLd2kzR962shdRI98BJoEMB+Fl%0ahQwFWtR5gvIp2aADA+dAQ30Cd3tUlxba9AIGjwHH2mfloAMdxkrICxuFHarqAI7rLwiJMgf%0avQntFisgFgPeOVwr1R4sI20HnB5Q4O0tLbK7IWL5fhrr0vt9DkeLUz8KQSIgQX5mmMVTGfB%0a3wUV8en+G5HOebIvEiABEiABEvCbAC2BfhNle0kTgFDQL3YQC+n8cqfr4WD9g+XPLf4wOXX%0a9hADsOXTAWAXr1mxIet5oAHOHhS4V7p86QPRhu9WqBccdtEXrx7sN5waaKgGYqBUQ81IxHG%0amOsALCFfRIb68sfWvFuIAwke7Va5FSQxTND7UY6j0lJSXS39cnfc5LS0FRkcwsC5+LEJ+bi%0aVgnN1EBYsAFP2ak2wVWnwe3JEACJEACJDBZCVAETtYnNwXHbYu/dLt+Aqex/v3RTvnI35ww%0aAlAte3D9RAAYFAhArAdsO7Rf3C6gKg5NxQTeMH8UfKlF8dP90zTovKkQg7BWwYtr9no9rZv%0aINpwbqM7NbwsgxpiMFTCWOdpWwI13VY4LCBMtKmi0PioX9Mr5Z+ujVYvr+kSsk5uoADH4LO%0aNHDf2MxQWKlUmABEiABEggSwlQBGbpg8+0aeMLnFpl0mn5Uw4QgLD+Vde807h4qgDU67pFM%0aBhYANsO7hW4gKJoXbco1HuibfGFHVFPYc1QiwbEkrpqRrs/1uvoB4zRNubrVwAYu393NFBY%0aiPTLeSqeK6yAWrAWsH5jqcQTERRWs2icNSBMxbJSqZxeKggI0zaa0i9WV1B3TkEdM7ZYD+i%0aVGqJmxgzpuHjRrioFBYVSUxHeEqhzmQhr4EQFiFFA+GyzkAAJkAAJkAAJxEaAawJj48RaKS%0aJgiz+/173FMmSIoQVvXia3/cFLxq3zwJf/cNxtEHlYAwjRB/EHF9Am54XIoFpgGUxkXaDOX%0a9tJ5fpHfEmGdRFzRjRHBIDRtXrafzJbdQO92NTjrAUMWBdTKQAxVlgBtSAi6POPXNDDqFuI%0a4mjrAU1AmNGYNns+XitnD1111vXlmFyB6CBWK+D5KOsBvQZb7LiDyqgInF41Q5p6XvWqllH%0anTBoQ5/Pll2U51snpDwz4vOl+rPeyHgmQAAmQAAlkIwFaArPxqWfAnPEFXAXCRLh+AoFa/2%0a77g381AlAteuHwQADadSD81AXUWAbjXBeI+cPyB+EHMZJqDrAAHu12Ato4xQSAcax0fhV1A%0a23a3WcsjIgGqs83VV/K1QqIqKBqBUT/sZZYrGW2K2jZ9pmS82ogPQT6iCU3IOpFWg+I1BBd%0ap8Yip6I+itd6wMCV2N4nyiqGADETkS4CVPA5m6h5x/ZUWIsESIAESIAEMocARWDmPIusGQn%0aEAYKfoKRKIESCCfFXtKk96P6J4C+2uHPfe9vD/2DWALrPQ/i5XUB17aC7rvtY3T9ViKRirZ%0ay7z9yGDnMqFVYadQNFH3Y00FQ+X7UCIjdgvFZAZYO1ZOGKBoTB9VbHstm857xcfNVxBR0O+%0aIJGcgUtstJDwBUUZWhkRPpzCsxreGBMTF5rCe/eaW50veUXFElPT7fr7PhD/NCS7jKRAWIw%0aV/ygoj8+pHvu7I8ESIAESIAEJhMBisDJ9LQm+Vjx5Uyjfqba6hUOlVr/kPcP6/+iRfU0AtA%0aRe8bSN7oGUNtuP7hv3LpAvRZuqwwg/vBKpfunjgEBYCB6EbgjFQLQdgNFn9pHKgWgbQV88r%0amrZi1g+z4nbYOPxbYCwhX02b9rC7qBoptIrqB6Dakh4ApaciRXLjp57A+WLzev6739MjI8H%0aPN6wOrK6dLefc7MbsGcuqizxOdKf2CIWtnnChMVIAbToDXQ54fJ5kiABEiABKYsAYrAKfto%0aM2tiED/q+phKcRBu1m7rH4K7PH1/YP2funTa98KiZ9YBOi6esBLi5RaMWBton9N1gXY79j4%0aYwF0Nrp/4kp4OIYx5IwAMrHMqzuwxJbvv5QaabJux3G9bAYfeWSyt+3rjCgiDPvAcNBCPV5%0a8aEAZWQLiC1vx6zPoWiyso6lxfFfgT2zcwIifLF0v5mz5mXucK58rQ9Fa53DIW2MYeg1kPa%0aJ9w7ff19rjOjB1Gm9dYzdTs4XM2US6hmBGtgal5rmyVBEiABEhgahGgCJxazzPjZqOWLwwM%0aLo8TJQDxpbRy5k3B5O8QcChI/2C7dKr4wzXNEagunhB5uo/rKPa5SOsCVQDiHjtHH45TVSA%0aAkQAeAWBSIQAx7nBuoKmaE9p1WwFvvm+mvPjIZV+7NAFhRlts2losPXtCA85cmB1bSoe81U%0aUi3+6Vo1UNkrvhLsnNKzSv0gXbZcDxEj23Z964cUdbD7h0/rJx97hPQAhN5Po4/OiAz99EF%0aFoDJ4I6+/y/7L0JmB1XeSb8qfe91erW1lJL1mJJlmUbW4s3GRkMCcEhDiAbQhhgyCBjwJmE%0a8U9meH5CSGbyJAzx/H/4g5HCYhjHSbBISMgCBDM42May1DaWrNW2ZLWklrW21Puibv3nPVf%0af7XOrq+rWem/V7e88atV26ixv1b233nq/RRAQBAQBQSBtCAgJTNsVS8l4QXrg94ZSCMXLDh%0aZW/3AMgVDWvO2zOr2Dqd7hGKJ6WsmfnY8gSJ612O0ziSL8smACyw/keDgvBBHmB3AkgI8yA%0aqg5fyczULNOHOv7uy4T/ADxd2z2jEAqYL5xmaagJ29voU0PdyszzgZaWGav3Nm1N9A4k+rb%0aq6jrwFwaW34X1TbNpxkzZui/qto2mujfRCeUEjgyGK0ZK8YCU1AogsXwC0T/ogYCBSmCgCA%0agCAgCgkByERASmNxrk9qRsepVKMXLDiiQIKh/bAbJxAwKoJn8HecyKbQLEIO6nArC9AHkPr%0aGPj1uJI3DgADiFMv/EuOIMAMPzNs1Aa9sHCNFAC1k2b6wj+ALefH9LLCqgaQqKeXV0T85ub%0a623qKp9y4bplSdHqPdN76em2cupvKIy20hZeTlVViyj6op30MXBMRodHskes8sPiINzlyyh%0aV7teocrqamprcA4mw8FusCyWXyDGmwQ1EJ9BKYKAICAICAKCgCAwFQEhgVMxkT0BEcADV7E%0aDvyAICpMgqH9sBgmi9vy3t+qZQfnDH3z+UGDSma/Ab9DqA4hz2KyUz2e/QCbC2F8o9S/uAD%0aA8RyzZDBRkG4FA4lIbzT55/XMfqFUEcFCrgNjnJzk8t+G2NFVABISBCmiWsbFRQt4+tzIxP%0ak7jywfo3P57qHnuKqqsaZhSfYbKOFg/cxFR8/XU0z9COAclnz/glIYsO0xzSDefR8tpJbeJ%0az50UQUAQEAQEAUFAELBHQEigPS6y1wcCZs4/JCMvhLmj3fBASBAExRoFkwO/wPcPiiCUP/y%0ax8mdn0snts7rHfoNWFRH1zH3sF8gBYAqFB8+dlU8efxxL0wwUPodMtOPoy9om/AGRF/C7T1%0a+KRQVEf6wCYh0BYaAC7h0YoI7WZjql1LzByiocciyXVSqICxcGaODUWpo1/805CqD1pBll5%0aTRz7nU0XrNUn1NbW0tDg0rBVn/W0tLcppTA16hS9T9bBZ3JV2AOWkwlsNgmofw9JGpgvjtF%0ajgsCgoAgIAhMRwSEBE7Hqx7hnPGAxSaPeOg66JJ3LcJupzRlp/5xpQ0ful+vstkmyJ8Z0AV%0aEj4/xOeaS1T1zn906sHjfL79VH/pa90UdCKcQeIAAxh0AhudbfDPQGq0C8jiiVgHNgDCICm%0aoNCLOv1t3sdfzSOA2p9A+XWuZR+cRGKitzJ4zAdcaMcmUuupqGq5fSQN8AjY2pXBI2paqly%0aWav/S6oYMX2C8TIimkSysiwPy5vy1IQEAQEAUFAEBAElPuQgCAIBEEAhKfYpp8YNwhQvhx4%0arPRBsWNlj/eZc2fF0NyHdVb3sG5HGNkvEA+by0czoftPHTyI6rEXzB8lzgAw5iSKaQZaCBU%0awnyloX5UzqUPev8GBQToz2qRMOq+jijLFIj2W6rpWapi1gs5TG3UdPaZzCLqd6iVhPExBi+%0a0XmAQ1EIRY1EC3u0mOCQKCgCAgCExHBIQETserHnLOeKAqZs4/Hj4TINP3j49Zl1DzTLWPi%0aRvXA0Fkk0/ex0vUReHgMlg3CeOn3pFR/2B+h0ioXpVDtBOmsPpZKHPMYpqBAifkBoQvYJwq%0aIJuCQgVEMQPC9FU4E0DUHR4apgtjNTR/+Tuppn4+dvkqNQ1zlP/gHXRupEq35XZyvoTxUOX%0aZFLTYfoHFVgOBhaiBbneTHBMEBAFBQBCYjggICZyOVz3gnE31r1g5/zB0Vv+w7oUAQb2DD6%0aBpAsoBXUwyh2AxdoXr8jEmjIwHHraPPP8U/d3Ji7qKqRzyOVEuCxkAhsfNxOvQtkEqRjRQq%0awp4bNcQDy3wEqa6TJTQiFUFNBt+Vvn4Nc2brXeVV9URfPnMMjE+QWcHy6ml4y3avFMZeZqH%0aPa0jfQSMM+rn3K7bmlDKolkQjKar/7TehVyBbgnjUYkDo5hzNNubTuuiBk6nqy1zFQQEAUF%0aAEPCCgJBALyhN8zogO8XO+ceXAAQwiP+bVucUETQLkznsY6JoHjfXUddUEtfe9xtZdQEPmK%0ab5p51yaLYVZh3zR/CbOBPA242PUzGw+lrIaKAYj6kCdqytJ5DRqAurgGgXAWGsUUGd+huda%0aKBjFxqovm09VdW4Rw11asPcX1Xbqtq6lU5cnENo+1JZs3nY9zoUanyGi1WKbRKKeYsaWKyr%0aL/0KAoKAICAIJBUBIYFJvTIJGRceHmFKVcycf4DCVP+C+L9BnbOahKJdU/0D0TNNPnHcWqA%0acru49pXK1NWqlBeafeMBEAUlE2on3fCmTioLJoLWNoNtMgGH+WkgStmJLHUF5O3eoX+deBP%0a6FLmZE0GOdA5F3bxcQxjQFdeqw5/JyOj88jxpmrqK65g6lEIb/SkUbdc3zqa5pEZ0fmU/9d%0aDX1V11PLc2zqLvvlNNQpuxn4sN5A6dUKOCOYpuEYqqiBhbwgktXgoAgIAgIAolHoCLxI5QB%0aFgUBJn94cALRKWZh8gP1Kyj5MX0AQeRg4mkX5MVpnlz3PZ/7A7pLPYj/YKSPeu+4m1Y0zdX%0akDwQSf6in01Ao01KrGalT2172swJXaAIGM9COdbX05JZzVLtyQCuQ1V4GHHGd3/iTXt0iVM%0aDtW45H3PpUU1CrCvjcjEqqqMqdOYhZOdVT5UQ/Dfa+Qf3np47r8sS4InRzqKG1Q+UKzI0sO%0ajY8QP3njtPgxVNTzEsxwbKKCkUEW9VSJZkvr6PFy99MN9+wgxYuWUBHDh1xTRjPAEEFLLZP%0aIMYCNRABnEbUslgFpBjBrPilTbHGIf0KAoKAICAICAJJQEBIYBKuQsLGwKZjyHFXiBQHTtM%0aH8alrVznTuusy0S+dKnrYbxIyBIA5pEggCqt/IG/4g5KHpbUAkzFF/Egl/f77x76mCSBHGE%0aXKCS4gmFAE/+6hTFoK3h9miQAw4yohuxf/xzD92J1rmoFC4wpKwu3a9rtPK5JKBYwjLcTS+%0ast6OAgIo3MDPtSdHd7h0Rm0u7qOlmT3UMZEs3ymDq9c3dBC+LMrw/3naWSgn8YvjVKlIoxm%0awb5LYyrQTdt8dVvlz/s3NqOZfvjdf9BNHD98gvae2E279r1sNjllnVXAJARGweeY1Ge6GPc%0axA8NqoBBBRkSWgoAgIAgIAtMVgfC2S9MVuRKcN4gOp33AQ1JSCGBUD40gfPkid+K4GSwGl5%0alV0eMvvaDNQJs++TmdNoKJo3krICchCKBJOs3jftaLEQDGHF8SzEDN8UCR3LG1x9wVyboZE%0aObQzbVTcgN+fWxqVNDxMm+K1ow8AWJUXnlVwz2IzIqFzfT7963JmevCpQvo0b/+Vs4+uw0o%0agSCAxfYLtBtbMfbhew148IuuYoxB+hQEBAFBQBAQBJKAgJDAJFyFIo/BJH+mj1sxhgXiw6k%0aPvKR+8DtGRAnFHxcQOTPgC9Q9M1UEAuLgodEM/sJmn9wGL9/6pa9qchgFAYQKWowAMDwXNg%0aPlaKAwxS1m4eikUauAFb94kcyAMCdvb8kbEKa2upYmKvMrdzl4ZYTGnF1eN95/Wwdd1zGT/%0asf7rptyygMfdzfV5hc5rAhOaaCAO/AyB8p+sQs+y1IEAUFAEBAEBIHpjoCQwGl+B7DKhQej%0aYptIMfEZi8n0kc08ofaZAWDMbfgOIliMSYxhFruv9XhOEBnrbYP2QCC5D+txP9vAARFQCx0%0aAxhyjaQaK/cU0A0X/PB6sR1n+9Y+/mG3OLjcgTEH31tbS5aoy5RN4RRGsUARQmYJ6Kjrtgw%0aMD5N26jnNre45lUo/Y1fjkA/nNjvHZhl9gUkxCcX8Xs+B7DniIGljMqyB9CwKCgCAgCBQbA%0aSGBxb4CRerfJDmlrv6ZEEPF02qgkROQfftQDyoejrP6h3yIlzcdp45buugnD31c+xCayiHO%0a4UAwURFAtFnoADDok4vVDHSoO9eXjesVahmXCojx31QzmYvvqU+3T1EB7UxBm+etzzv13u4%0aDtLDsJM0vO6N8Ak/QxPjwlHNmlE9QU8MYvaVjiN59a4f+g+kn/vyUdevW+qle1LpJUQOhjC%0aaBFBf1YkjngoAgIAgIAtMaAQkMM80uP8gf3oLjIajYUT8BvVb/rgR/icr3z8slNU1Cof4hr%0aQNInFYHLp6kr3VfpBePHKcP/uyj9Pz//hsdHdOuXfgPQjkEQQxbihkAhsfOZqAcDRTBPEpV%0aBURaCA4Ig/lbA8JgH1RAL6V7VyZgy5nOf1DJ4mdQU1MTvdTYSKNjl2hk0c00c97IlGZGB/u%0ap++DLNPDcPqqu+itatWoVXXPNNbRhwwa65n0bac+xC/Q3zx6jvcd6p5xr7livSOCuXZ3mrp%0ax1KF/w9YUiiPu72Ip/EgLEMAZJwCPnYsmGICAICAKCgCBQIARECSwQ0EnoBg88ePsNAsgPQ%0acUcF5uFxeH75zQvVuugCLJJKPvwfe6xxzVBfu4fv6/C+TfSr//FjZoAmonJ+XycCwII8vj8%0atzN5AZ36zLe/2AFgzPGx2SVfm0ISc3McvK5JqUoLEbUvINo3A8LAFLT/qbPcrV7CFBSlv7+%0aPZs61z40I8vfS1o/SuRe/Tz0v/TNVVlZSR0eHJnMLFy6kBQvaqUrtc8sfODioIp7296tATA%0afpe9/7Hn3mM5+hd73rXfTXj3yRPnh9ha0voB7Ylf+8mIRygBjzvOm+LphM9ztA5i8ICAKCw%0aPRGQEjgNLj+IH8c9bPYpp+AGwQDOcNQikEyQABNk07gQ0r9++nrJwjmnyjtNz8/hQDqA8Z/%0aiASKtphEGoc8r2oldOUFnX+vGFiYA02aGSjGBlL67NZccmaOOei6VgGr2CmPyKspqNkfCCD%0aIH4hfeXm5VgAbGxupvV0xyisF5G5ApYiYuDTOu7LL8bFR6jt7hrq6uujIkSO0e/du/bdnzx%0a7C3+OPP05vf/vbac2aNXTvvffSf3roC1odzDZgrOQzCcWLn6SQHtznSQgQg6A5rI4aUMqqI%0aCAICAKCgCAwLRAQEljil1kTHDVHBDeZruqf3SVGMBgQQVZHj6gHQqh/UPhu/sQeVwLIJDJs%0aIBgQwGIHgGFs2AyUo4EmwQwUY0NyeFOJ5fGGXd44finbhFtAmGylKyuXRkezuy6r/A5lZbl%0afofPnz6fu7m7919nZqdW9EUUE7UpZeQXVqmTwzYuuoerqaqqpqdF/9fX1xH/Nzc2EfkAQ9x%0a3vow99dAutWLGCPvjBD9KOHTuyzcIk1K3gs3/NqpVuVQp6DPcXq80F7djSGXAR30ALKLIpC%0aAgCgoAgMC0QEJ/AEr3MTG6SEPUTEOOBjxO/F1vxgkknCCCI4Nj6N2d9I5EofsHt36Qd39zj%0aSDxAEnEuiCCbhga5hfgBuJgBYMxxsxkoTFPhBVfsa4SxcXJ4c5xRrVsDwnhtt7XjzboqVMD%0aGBatowfpfp8P//D9p+NSrVDN3OVUu30TDJ05S/fyrafWvrKKxoT4avHhOvWBomtIF9s2+6k%0aaqu+FtVFnbqI8joAx8Cvu7D9Hw6YM0qJa1866mpXf/X3Ry94+o//xpalq6lvZ399H9v/ffa%0aeuf/t908803T2nbaQfnCyz2CyHcX7AGGFHLYhdWA4uNSbFxkP4FAUFAEBAEphcCQgJL7Hqb%0a5C8JgV8ALyteyDVX7CAjGA8wGhvp01FAQeZQQO4uNz7oSABN8hc2GXwSAsDoSV/5j81A4Xf%0aXtC5jmlptVijS+m33t9H2Lccj790uIMzae3bn9KOjghrfji2LrqXF10/m5Dt58gltCtp647%0as0QQN56+8+SJfnraP588ym4Fc4aXZqHsms5x5ral+ldzfOX0m93VdT6w1E2Hdsx9/TiZ9/h%0a8qr62mgRimFbYtp7jUb6bXxeeSVAoLssE/w1HEUfk8SAsRg1iB/MJcXElj4e0B6FAQEAUFA%0aECgeArm2TMUbh/QcAQImAUzCAw3IH/v+QfFKCgHEg/Dxl17QSiBUPZhC3vY7P7IlgCB/JgG%0aE+hfUB9BrABg8kK5UEVyjLkh8j3vELKYZKMhpUsxAMa5jnSpgiiKmURe7gDAdGRdV3RXnBu%0aR+B5VPX0PLUt4kqIDDb7yi/QDhE4jC5C1biVcUB1TWnI5FH8uTJ7Cj9iItomNaIRwfGaDx4%0aQEaOHuUfnX5ZfrAbYuzbefzC0TFpPgFZgedkBVWAxMyHBmGICAICAKCgCAQOwLGu+7Y+5IO%0aYkLAJH9JUv9g/pkU9Q/QgwRxagyO7DlR+Txt3rZQBx+x+p6Z5O/bv7Qh1NUDIW7ygAfGiAd%0aSBK2IsvDcrS8HkmgGinnzuKLEAG1ZVUDHgDCWb8aLp55T+f72EnwCa2mF9tNDe4gAChUQBe%0akh2tfdo9cn/8tEGLVXA5kdcp3Js7B2SrX34IMP0m+995eIPnG3Pgg/wJ07d2pC+Mn/9Jv05%0aS9/WfsGPvbYY/r4TpUq4i8e2WqbMoIVL1TES4ao7zE9AB//Jckk1MTG+hnxMSWpKggIAoKA%0aICAIpAYBUQJTc6mmDhQPcni4R0lC1E+Mw1T/kPohKeof1DUzNQbUvInar1JF0xfpUu9ncnw%0aAQf7gH4gC8hfG9w9tsDlsPjxA5s0x4tywBfeIde7cZo4ZqIpQWuyk8DwuqIAocaiA1oAwOj%0aegoQKi33y5ARvaMwFWEKAFkUAbVU5ApwL/vnzFqc6gMi9dY0kcD/8/BIr55Cc/qcnfI488o%0agjfrmyQGASIefTrGRNnu37xggElKUFikhIgBpgwNliXIggIAoKAICAIlDoCQgJTeoVBGD42%0aJm4TAABAAElEQVT7ew9FThrCwAGyk5TgLzwPVkmt0VFBgCrqfqwJYHdnRvaJmvxhDMAEJV8%0aAGIxzlSJsUaoQIIC4R6xzx3iSagaKscWlAqJtMyDMoZtrHXMDoi6XsaoyqqjKeEnWG2ahfX%0a19hL/8RSl+LPqZlfU+uwNE7761w6yZXTcjgrIiiPQUUAA//B9/iz7yW1u0Epg9IeErUAOTk%0aC4CMOGzh88gPotSBAFBQBAQBASBUkdASGDKrjAeUKDsoCRF/YOvG/zJUAqZ+F136PKfqZKa%0apm8ggAg6cvTpt1HZWMbMM0rlj4fEmOSLtAmyBj/FKJUIkwCac+exMdHCtUPJN0Y+L+5lnCq%0agNTfgydtbaNPDuTKgDgjjMslLoyP6aEVFBZ04cYIOHTpE/QYRZNPQySYySuBlGxY4uS9XLf%0az9+9bk+PpNtpVZgwkoiqkgXlI5Bztf+IU2A33kq85KIL9kSFJahCSpgVDik4RN5orL/4KAI%0aCAICAKCQPQICAmMHtPYWmS1yE7Zia3TPA1D6WpSpoRjfSphdgLCvWO4TJTtTCtBADvW1dKj%0aa7vo//znb+jgMMj3FzblgwmT1wAwfA4eOnFN7cga1/GzzEcATTPQ2vaBxJiBYo4gp8d2Dfm%0aZrue61oAwONEMCIPtfKagqMPlcrmHr08P5qCKzXGTWgG8rsN/2gSQUi+BYdARgsOg4D6Rko%0asASDJexogamIuLbAkCgoAgIAiUHgIenmJKb9JpmxGTGoz7T774Z5GRhbA4sNKVJPUPWLGqx%0aqoHz5MJ4JNbzvEu+slDH9c+f2H9/rhBJsUIiOOFFHPAlkIRQNMMFGMFeS+G3+Z7N1bQ5z6A%0ajISTRY8tpuTwVhXQLiAMooJ6KReP7dfVKlSyd/jn4Q/pIeyK5nf2Fp+Z6uoYc8B8CqDZPsx%0aC0e/ERCZ6Kpb5Esbz+Xg5gpIUv0B8TpJiEsoYiRrISMhSEBAEBAFBoFQREBKY4Ctrkr+kmH%0a4CLpAHpH5IkvoHVQOECj49dljZEcCoLz1wqWwc0yaxXogVqw1Wshp0XGiPfQCdSKVpBoqxe%0aiGqQcfjdt7mjXW0/enhnCrta2t0WoicnRFtmCogmrQLCONkCnpZ+wRW6ZE0zFqWHRGI16VL%0al7LbWJmaKgLEEizQjgny/gz5tCqAGzbkj0hbVZEZV2dnJ7r3VFgJxGclKSVJJqGiBiblrpB%0axCAKCgCAgCMSJgJDAONEN0babohWi2dCnguigJE394yA5UEqtpVAEEP3mCwDDYwNpxUO43X%0ai5jp8l7he052ZWmhQzUKiA+7rGaH9XLjGCn+aOrT1+pu257tKqyb6OtavIo0+dzTnXmhsw5%0a6DDxrhKFzE2NuZwNLPb9Ntzqog6ToFgrOcgOijK888/T7yObSiDG9avw2rewi8IkqIEYsBJ%0aUwNBBEUNzHsrSQVBQBAQBASBFCMgJDBhFw8P80kL/AKIWP3DerHUI/RtLfnI8l3bWvUppgm%0aotY0w22ZQHK+4sM9eVIFgmAC6mQonxQwUWNupgBhfXMnhYQpqFjtTUPO423pNwwKC/934+L%0aj+syqB1nNnlJVTTVMLzSiboXIMDub8YV/mWLltIBiQPJPoWduGEjkylglUw2ah1jpO23zvJ%0ackvMElqIHAT30Cnu0f2CwKCgCAgCJQCApaUyKUwpXTOAQ9j/GYe5oxJKqaZY3lCBsZECqZt%0aTuoXCCCCjFiTwEc1BeCCBPB4ePVKANF3lIFgTALoNi/TDLRWmYF6VSzd2gxyzEkF5PEFaTP%0afOaYpKFRAFGtAGG0K6vBtWD+rOXPSlf8vX57I+uLlHLDZ0CSwYZY+Mn4pl4yWqcAyNerYCk%0asuQG4GieLzFSZ/IKZefQLNNvGdw8qguV/WMykj8EIuKnNtwVQQEAQEAUFAEEgSAqIEJuBq4%0aEEe5owoSXrgMNW/YpEGu8vDeOFNvZP6VQgCiGAWXgPA8DwwdgTmiOLB2ysBTIoZKDBwUgFx%0aLI7k8HYBYdCXWdxMQfv7+6iyMuN3x+cMnDygV/OpgFzfbQkz0P/xvuvcqjgeg0oIRRJEEEs%0azh6DjSVcO8PdMkvwCk2YSCqhEDcx3J8lxQUAQEAQEgbQiICSwiFcOD/FJNP0EJKz++SU5cc%0aMJzJyif6JvmBV+pHNR7AqgnwAwjAmTNn4A5/1BltxWPp9Cqxko+vIStCbImPKdg2ig258en%0aOILWCgVEONDQBi/uQGt84IPX2VlZXb31GAw2UOuKyCAH7htsWsdu4MIGMOEr6aymsrKynTO%0aQPgJPvBx71YEIDhsfWDXTzH2Jc0kFJ9VfN/g8yZFEBAEBAFBQBAoJQSEBBbpavJDPB7EoiA%0aFUU3Dqv4VizBY5wO8QJjZlNIOMxCezdsW0rNbz8ZqAoqx+VVGYb4aVSAYfiDNRwAxTiZY8F%0a2Ecul33GgjinLNohm0elElfffp3GiauGYocaiAaNcuIIzVFNRPbsCa+oVKeRtH055L965/m%0aFI3KAG0NjSmFMDy8nKdLsJ6zOs2309e68dZL6lqYJxzlrYFAUFAEBAEBIFiICAksMCoM5lB%0at3iItyMzBR5StjsQQBAFvz5u2QZiWgFmrP7BX9LOlBImj3ESwCABYBgO9l8E4Q9b+IHdy31%0ajNQOFqlussnljjVYBrf2DpMaVHN5LQBivuQGt4/a63dt9gM50TpJA+P/5yQeYr5/bbrlFV0%0aHOQL/Fyz3kt80o6osaGAWK0oYgIAgIAoKAIOCOgJBAd3wiO2qSP7s8dpF1FKAhEBzk/UNJU%0auoHjAe5/5gAOj20guwgvUBcCiDIcdPKTGJ1PwFgMH4UHr8dec3U8Pa/HwKYJDNQNxWwI6bk%0a8EDUGhDGT25AviKDA/3UNG82b05ZIiCLn/L+2zrImg/Qz/moC19AmH6iDKvooBVlFdo89bn%0anntP7/P6XJL9Av2MvVH28wMHnWIogIAgIAoKAIFAqCAgJLMCVNJUsJyJTgGHYdsEEJ4nqH8%0aw/4bPkZjJbCAIYJAAMg41rj0AwYa+7HwKIvpNiBoqxOKmAcSaHtwaEOXRz7ZTcgBibH1PQa%0amUKilJRniF+MMM0fQP1QYf/oAjCBDQsAbQ2byaUByH1miuQ28FnK2l+gUk0CcXnF1jx55Dx%0ak6UgIAgIAoKAIJBWBIQExnjl8MCQ1MAvpnlj0tQ/4Ia37kj/4KaaFoIABgkAw7cU5gGVpdA%0aEMElmoE4qIDCKMzm8qQKir5O3t0wJCOPFFLSuvoH2/N0Paee3t9P+H/0UTVHf8f166fe/IE%0aFgvPQxfinjZ4lgMX7TROAzhpI0cpM0k1C+DqIGMhKyFAQEAUFAEEg7Av5smdI+2wKNP8k5/%0awCBVv8S6PsH3PCQlU/9wxyYAG7fcjyWoCLACCVoIBWeS9icj/xw7pVIshnok1vO6euMtzzF%0aDO4DFfAPH+/TWJr/YZxxJYdHP9aAMNhnDQjjlhsQ9VEaGhrp2utv0uvV85bpJf5jH7yq2Uu%0az+9xWVjvkAnQ7x8sxRAYdHR+jyrJKz7kLzXbDmiibbUW5DjUQJuojapmUwp9BfCZ5PSljk3%0aEIAoKAICAICAJ+ERAl0C9ieerjASGJOf942Exukqj+AbdiE0BTIQ3i/8c4g8wiiX2YAn9IF%0aD8PnFYz0KHu+jBDCHUuVEAUEEEkiTcLj9PcF9W614AwfkxBzbExAQQBK2aB8nfrrbdmCSmP%0aZd26tbzqaQkzxyT6BSZRDcRnUdRAT7eVVBIEBAFBQBBIOALFfYpJODh+hgfyl1TTT8wD5I+%0aDv4QhN34w8VoX2OHBCqZpIE5upCdOBVArpCECwPB8Qd7CJoTnNtyw4P54aTUDxUN0sVXAfV%0a1jenhmaoi400JYTUHtAsK8MBz+q290dJShz7tcWvFG3jpeK5h+gDgHuQLHxsZ0rkDOH+i1L%0aa6XNL9AHlcSl+IbmMSrImMSBAQBQUAQ8ItA+Cchvz2WYH2QGLxJx8OBn4f2QkGRVPUPJpOc%0a+w/YIWWGm3naXdtatR9ZHCagwAj+f0ijEIYk414IGwgmCAFkM9BD2wY14ce9FWYeYe9NVgG%0aRG3D708M5zcWtAlpNQfufOpvTPzZevBLcZcoBlx3Vc6/WR5Esflzl56uurqbGhde6nEEUNJ%0aG8a6PGQUQK7R8aMPaQb79A/s7CvZukgvsXQZmSVoCXqIFJuyoyHkFAEBAEBAG/CAgJ9IuYU%0aR8PTaz+JS3nH4aZdPWPzWa9kGcQQKQTiIsAAi/4/4VRzkBqwwaCCUIAMXYmVjBnxYNzMc1A%0aMR6YgLIKuL9rMoedJqvqOsaVHN6qAj716XbbgDBeTUHHL5yglsEu/Vc/lvETxfxABBsaGmj%0am4uuwqcvstffwakGWnCZiQuUIhGkqooPyPr8D4AAxfs+Lu34STUIxZ1ED477y0r4gIAgIAo%0aJA3AjkOurE3VuJtM/KHxSfsIE/4oLEVLbCEJs4xgf8+E06zD/d1D/0DwKI8ujaLr2M8r+yl%0aWdovK8ytGoGAghSG8YPMCgBzDEDXTlAxTYDzacCIp9jXMWqAqKfIAFheHxtVeP067dfrzeP%0azJlDp9QafAKt/oDt6zIEsO/kQWqcv5JPL8gSfoG/ePHFUH3huwyfSVYFQzUW4clQA5MWIAb%0aTA054AQjynO/7K0I4pClBQBAQBAQBQSAyBEQJ9AklE5iwJn8+u/Vc3VT/wipbnjv1WJGVUz%0axs4k06CLTbAxRUo490LtKtI9pllAWKGR4uxyIggBgX5uSF0NrNgc1ig9xTphko5oRSTDNQ9%0aO+kAuJYnMnh7QLCzH+mB93mFK8qYM5JamNkRcYHcGJiQiuBIIIT45n0DFzXSgBXxBAVFCag%0aZtl4++16Eyaq+PObKxAnJ1UJxNiSrAaKLyWukBRBQBAQBASBNCIgJNDjVWMCg+puues8Nhd%0aLNVP9KzYRsE6QyTP2ezH/BLnZvG2hTiMQNQEETk0qAAweLqPAiRU8N0JrxYO3TQUxiArDZq%0aBoD3MqthmomwqoFcvOXP81xiGKpdUUFAFhVuwYymnaS25APqG/v4+Wz59MUVCzalwfgtkl/%0aAEvqfx8+Xz+Dh2/qMxzV5I1mAv3EXT54IMPZtusqqrKJq23KpRe2+d7F5/TJBb46yatsG9g%0aUjFLGl4yHkFAEBAEBIFkISDmoHmuBx7S+W1vUKUnTxehD4PUwA8MpEarf6FbjLYBkCTGMAk%0aEkAPARGEmyw+AQQicSQD5IdwP8qYZKMxai20GirGzCoiAMKYvII51rKulHVunKnM4FrZABV%0axaP+l7eKydCAFhvJiCwqwvn1l334oMAcQ44Q8IslUzLxMoJt/Y737gj+nmmyd9B/ccu0DXd%0aUySSz4f+92KeQ5IIEcCBRll8od9v/3bv+3WjOMxfDaTWPCiplKp9r1Q7/vqEjVEYJbE9BqJ%0aAkkGIwgIAoKAIJBIBIQEulwWVq+8EBeXZmI9ZBLAKFStKAfL+KFNmJsheE6+AmJz2/1tsSm%0aA6D8qogwShwdAL/OyzjssAWQzUKikMAOtVR0U+/q7qYAYL0oxA8Kg/6CmoMO/Vkszjmd8Ui%0atnXNYpGWav+RU0mbdADbz3z54mmIa+/7YOWwKIRkySl7dRVYHNQj/xiU/Q1q1bta8iCGqYk%0akS/QMwHLzgqGpU5bsJIIF7+4HsOf0FeBIW5VnKuICAICAKCgCAQBgExB7VBDz/oHPUzqaaf%0aePCH+oOStMTvGBMw5DfkINFeiFKcBJCxioooMYkLop7wuWGU5aSZgeKaswqIdasKaI4Xx6M%0au1oAwdrkB/ZiC2o2v98Jb9e7yGePa/NL0Bzz11CP08hNfoHN7fqD/eo7t06QPxO/371tDT/%0ayXjZoA2rUbxT4Eq6mpqckqgn4TxmMMTGJwfyat4HObxHQRjBPIsxRBQBAQBAQBQSBNCIgSa%0aLlaTF6Srv41XTH/jIrUWGAIvIkHSDwQ+TH/RGdMABE5Ernuoiogy1H6//G4MEfcI37NOHF/%0a4dwwBDCJZqDv3Zj5KrHLCxi3CqgDwtTzlSE6dHOtNgWd3JNZ+/pYFZGPb7zBgX5aOnehPrl%0atVQ299sNVev3i0DjNv2pZjj/grLIB6h0+Qxd2/4smYu94xzvov79vS84Q/Cp9OSfn2fjUpz%0a5F27ZtC5wigpvHPY3Prt/7ms+Pcwk1kJTpe9K+85g847PN63HiIG0LAoKAICAICAJRICBK4%0aBUU8QPO6l8Sc/5hmGlQ/5AmgQkgiI6Xh6K4CGDUAWD4A4d7JUgkT5wHdTRfVFTux27JZqAg%0ayrgfUJLwULx5Y51tXkCML24V0BoQ5uTtLaFyA2LMZoE/4NkDkwnvYXI5OjKSrdLbfYDKy8v%0a1NqJzoixdupQ6Ozv1eiH+g18gopaOq79SLkkMEAO88T0namAp33kyN0FAEBAESg+BaU8C8W%0aCOwCUoSTX9xNiY0ESV0gBtRlmY4EBJwJ9XohMnAeQAMFGSJJ6nF3Jr4svneTGLNc+zrpuEq%0arZ9oOjRQDE+qIBIDO+kAiItRFy+gDogTFVuQBiMyTYgDA7YFPiruplAwh9w5MeZXJU4fdaS%0a62n22l/PtnTuF/9Eg4PKPFsFiwEZrKurI+TuW7t2ra7DAVyyJ4Rc+fnPf05f/tpf0Ve+8hX%0ad0muvvUbwC0T/jSqBPcr6dZm+9YaP/5JMZvA5xmeaX374mFZBquJ7D59zKYKAICAICAKCQB%0aoQ8GEclYbp+BsjfrDZrM/vQ72/nsLVBgFE0b5/4ZqK/Gz2b8ODNBRAPwpZnAQQE40qAAyDx%0aqauILh+SlQE0DQDxT2BJPdJiJYIFXD704OaBNr5Ah4rYFqIpz7dPkUF9HOtzLqt1RPK96+a%0aYAp64seTR1rf9KvUMHd5dgerb/X19TSkopR2dHTQNddco4+DAL7//e/XQVuw45Zbbsme52X%0alueee0wpfXcd12erjwwNUXVVJZQOnNNFEgBgQwRtuuIF+8pOfZOuFWcG9nlST0CQGiAHW+A%0a2BNUmSf0vC3BNyriAgCAgCgkBpITAtSaBJ/vw+0Bfy8uNBn1M/RKlmRTUHxhHtgQDiTbjXB%0a6C7trXqxOFR+wAiAAzIURx4wdQVJq5+S9AIomY/bAaajQaqFBGQ3GIXNxUQY4MKuH3L8diG%0aaQaEQSc6IMxD3Tn9ISBM0KigfSuUiaUyBa071Ey0LNOsNTfg5Z4uGmhqyva5ZMmS7DpWELS%0aFC0hdkALiV16TcXzUy4lRqqqqIqiCIIHLli3Ty2eeeUY3j4Txj3x1W5Cu9Oc4qX6B+FxXq3%0aQRI2qZxMJqoNfvwSTOQcYkCAgCgoAgMD0QmHbmoCAuKF791Yp1G+Sofwl84GEc8dADFdCPK%0aW0cBBAmYng4jMtcFibDmGsQdSSsCSjuwSSagWJcbr6AIK5QAeM0BcUYuHBuQN7mpQ4IwxsR%0aL+EPiAJzUJCy0dFRuvvuu7O9/Pmf/3l2PegKzDzHh/pzTi8bzyRP37NnT3b/li1bdA5D7Ah%0aqDsqNcWRf3k7SEgFi+PsxSePCWED+xDcwaVdFxiMICAKCgCBgh8C0IYEgLRz4BT/UQR7m7Q%0aCMeh8ebkBmUOJQs8KO18SRHxT9kJw4CCAwQwTQ3oMzY8PMj5lrWIyt51vNQEF0k2AGChWQz%0aUC3Pz0ZOIXHbxJX3hfl0hoQxskUNKgKiLGO3FNLNf845DrsioqMQcWCBQsI6/AH5IJgLVGU%0aSS0x01o5qZx5qkAJNMujjz5qbgZax/cjB3cK1EABTkpqgBhMndXAAsAgXQgCgoAgIAgIAoE%0aRKHkSaJIWP2pVYERDnAgyE0cwkxBDyjkVWOItN5Q/LP0QI6hCH+lcFLkJKGMGf8k4iVGxzL%0avYDJSjgeL+SMLLASSGhwrIxeoLiHGjxKkCmqagUAFRrAFhwuQGbKsap3nXNVLjoXKaNXhMt%0a9/yxh5a/dLf6HXrfwMDA7R58+ac3UHNP3MasWw0DZ6icmUOioIgNF/+8pezNTiBfHZHwBV8%0axvF5T2LB/Z/kADGsBiYVvyReUxmTICAICAKCQOERKGkSyKQFb2aL9RDv5ZKa6p8OZtI3+XD%0at5fxC1OEHGmCJ4secFoRg87ZMvrUofQCBG0oSfOP0QGL4z1TTkhINFNNEYniogJmgMMlQAe%0ac/0zPlCoQxBR1bU5WTGoIbv+PVf80SQe0f2LyQkKIBJqHvfve7uRpFFRUUamJFbSbqZ0vfG%0a4oATqanQGecliLbcQQreMGT5AKTUB0gJqGD5O/JhA5PhiUICAKCgCAgCFBJkkAQFjb9TIP6%0al/TgL4wlf15g/unVnDYuAogAMChJUMUYl6iXMANFgZrGhDdOtdPr+KECIh0EClJDFFoFRL+%0amCohtBIRZsWOq2WYYU9AbPnUV0YGM4oY+zGISwSXvfIjm3vUpGqicRT/84Q/NajlBYXIOuG%0awgkAyIX1n9bCqrayNEBkU00KqxAaqaGKAxFbHULE75CNcFTBPBbSfZtw2fe3xvJrXwS0d+e%0aZbUccq4BAFBQBAQBKYvAiVFAvGDm4acf7jdTPVPp35IaPAX+P2x+SfGzQ83WM9XQGKiVgDj%0aDgCTb06FOg7yfNv9bcTRQPHAmxTF04sKeGzXVEIWFXbIDWgWDggTpSlof3+f7qLmUCb5u9k%0afry+78AqvEhTBO37zv9Lv/M7vZPc9//zzOm8gcgfqZPIVNZrcgeDhb0ZVXTa3YFV9s1L7Gq%0ammpoYaWmbTzHlLqbm+kpobqqhh5BTVjPUoAthPAzUZRTDbiWXl7K5n6ZWvftGy1/8mf86TT%0aGKSHCCGEU8ykeYxylIQEAQEAUFgeiJQMiki8LCCH9ykm37iNgMBTLL6x/nwYBKGP+AK80+v%0a6h/mCALYsa5WR4cEIYBPW9gC3JoUGUIAmCQoYmHn43Y+zEA5tQLMQPWc3U4o0DFWAaEA2qm%0aAGAbSQoC8xlW8BoTRpqAevuFwj1tTIszb1ExXb5pDM/53b3YaNf2HiSprs9uLR1/PrmPlzE%0aud9OrIc7T8Qx/L7kfuQEQNnSxWEmc1/b6i8inC56UgGqkZiObIti/RzJsyuQh37er00oRjH%0abz8SXqBb2A0oXein6lJpHk9+l6kRUFAEBAEBAFBIBgCqVcCQf7YXDHppp9QsdiMMcnqH/Lh%0amT5BwDUIAcQtGSUB1MEgYg4AE+xjFO1ZSTUDxSzzqYAYe5zJ4aECmqagUAF1bsDc1IAUJjc%0agX82zKj+gWUbPvJbZrM7k66tSh9fvmwwS8yv1Z6nrbx6lzoc+oes9+OCD9LGPfYwuXLigfQ%0abNtsKuw/9wZGREt/+JT2T627nlPXTx5ZfCNp09n18AZXckbCXpAWIAF8ifqIEJu3FkOIKAI%0aCAICAIagVSTQBBAmCv6CVJSrOuuVSyVxiCuPHZRzMvEk9M/+H2DzQogxhMlAUR7STGHxFji%0aKkk2A4UKyMVJBYQJ646tUwO08Hlhl3YqYP9TZ6c0GyYgDBqDEjvx+NR2e1qXU1nFFWXv8gQ%0atO79/St8X971Er377L/V+EMFXX32Vtm7dSmvWrNF/IHAIJIM/KHluBcdRD4QPf9dccw19+M%0aMfpm9+85uEHIFoHwVmoEwAL72y161Jz8dYCYRlQFJL0gPEADdYp+C7VYogIAgIAoKAIJAkB%0aDwYSyVpuJmx4AeVTT/95Kgr1kxAAFG0+lesQbj0i4c8qH94WMHbf14PSgBhDhhVFFAop+Mq%0aL14pB4AxL01SzUAxRqiAIH+ICPqHj2d85syxg8DGmRwefZkqIPe96WGLDMgHQixxD/f860B%0aOC839Rwj09m/Wf4puPfwjulr5BC7ufyNb57qOZuq6snVx94vZ/VhB6gYzfYM1cij8B+3Khg%0a0b9G7zXLt6xx/9f7O7Z96YMQfN7gi4wuq/1VQ2YHOxnIbvBeRVHUmgTzVPGN+jsFbx+33K5%0a8tSEBAEBAFBQBCIA4FUkUCT/MFEMekl6b5/wM/EFNtQAINgywogHp7hyxY2PxxMZ5EAHm/6%0a4ySAD3w8+vvo0vgEjV2aoKHhS9Q3OEK9AyN0oX+E+gbGaHjkEo2NjxPqoJSXl1GVChxSW11%0aBDXWV1N5USZs66qhhRRVdXtpDzafnUoWqE3V55KvbfDf5R48P0ec+UKtTQ1gjgqIxM52F78%0aY9nKADwmQsMXVtt9yAYaKCgsy+8tRpWrh3jKi+JjuyWYNHNQmEGvgv6q/l3Kv6GJbYZxaog%0aW7FSuqs227n2h0bGVVjvVIqGxtoZ0h/QG4LaiBbBfC+pC3xHUHqRVuc3xNh58xqoBDBsEjK%0a+YKAICAICAJRIZAaEmiSlTT8kCZd/cMNBExRQPoQVRUqYBBl9a5trbqdqAigNp0tYACYTz5%0awvx5/0P8mdEj/yzQyNq7M+8Y16Tt+uo/2vHaWLnT10JhyHiurG6MadaxM/Y1PIAXAZd3dDG%0aVhWV42gyoqy+hyZTnt/dsKqq+tpPrZ9bS6bQ6tXt9Crc31miRWqeOVFWVUpk7CeWEKSILfw%0aCEcFAZk0FpAnFDCkn9ru+a2nSmonQroNSCM2ba53r4WxG+CKi2pGGbXVdAVr0Bd3SR+KxY2%0aU+OMTNoMbgsmoWaQGN4f9fLUjn+nviu+gA11k4Frougn6X6BPMckB4jBGEUN5CslS0FAEBA%0aEBIGkIJB4EmiSvyAKVaGBToP6B0yYAGIdpkpBo6rGQQCzAWAwuBQUELr+wTF65dh56jzwBu%0a1T5O/Y6V6l+mXSCyiOqEqG9F3hfpOzUrtBCkeVcjislENlNKz+ZtDr3Rfp5y91q8iSZbRgd%0aiOtuqqV1q6ap5Zt1FRfpcngZCP+19arHHJ+SSAHhbHrrRAq4NL6DIbcvw4I89BUU9AwKiDa%0aRlTbHX+yl5bULuWusktECB1umLofFRpuuImWqGt15EzGVNZqEpptJOKV3l1Pa2V54fzZ1DB%0a7DtWuuoG+9r8eiaQXTg+D74ukvnyDAlipTEJ7lfVAkqMGixoYyS0pjQgCgoAgIAhEhEBiSa%0aCZpiAN5A/XAwQQBCbpKQxY9cOYObAO+/9gn9cSBwFE34UMAAOzyDBK4PneYTp8ooee3d1N+%0a4+cpZ6+YRpSJp+XlCoIcocC5U6bfSq1r7qqQhM4mHjOuCLnjauccePKPBRK4ogijlgfG8+c%0aOzQ8TkdP9tLJs/20c99Jamuuow3XzqcNq+fT3LYGalCqYSFKPhUQKvCTnediG4pVBeTcgNY%0aOERWUQn6rYS4/ekER+NutrRM1DxxxJIH1K6+nOZ/9IlX9w1/R6N6X6Mxr+6Y2EMOemjPHad%0a1n/1C33HbPf9BL3EtRlCDfC1H067eNbICYPmUamtDCaiCGl1RCnVDoZFiCgCAgCAgCMSAQ8%0anEphhGpJk31Lw0/lqb6BwJzJdNXPOCEaNUMAMPNBDH/hOkfksAjCEhUJqDFDADzF49s9U0E%0ah0Yv0cW+EXr58Bn62YvHlArYQz0Xh7WZJ+hbtTLdbK5Vf401NEv9tTTX0OyZdfqvSSUAr1F%0akEH/ggXhgB3EcGBqjMz2DdPr8APUocnletX+hb0grhPAvHBy6RGfOD1L32T6tOG68oYNuWj%0amXWltqleuaPzL4tg+/jY6/9Yi+Dd7YOxnN8/S+DJE7/3JmX9/+TFCjfCpgnGkhMEhrQJinP%0at1OcZiCcnAbDYzNf20z/w+dorumHDl0/KLeByJY/5nr9fqcg7un1ItjR8cffCWOZrNtshqY%0a5O/iNASIAaBQA6UIAoKAICAICAJJQCBRJNAkf6L+RXt7MAHkB7qg5p9MABH9E+kAwgaBKVQ%0aAmKjQhGkngrrAdPOpF7ro6V8cJ/j/gcAp1z6t+FUqxW9WUw1ds6SVblwxl5YtUH59M2upsa%0a6KZqhKbu583P5FFUjm9Pl+OtR1gV44eFItexQJHNMBZ0A+e3rP6H6f39dNd224im67bkFWY%0afQy15V1y2j3E6/S0SeOUOM1M/Upq+5brpdzVrcS/lDmXdtCIImNlSfou4+f1Pus//GLAOv+%0aqLYLERCGg5/ArBWpTdqqxqmyqsp2CvOv/Qr17HiHoyLIJ4EQFqv4NfV1Gyf8AhEhFN8hSVY%0aG0xAgBkQalhhJNq91uxfkmCAgCAgCgkDpIJAYEogfxTCmiYW+JGlR/4ALk2sQQDzMJY0AFt%0at81o9JKJS7U+cGtGnms7tP0BHluwfzTSaAM5uq6Sblu3fnTYto8bxmHeQFpp9lIH/qZDcCi%0aGuF9hH8BSRyZmM1LVvYQm9Zt5jeONdHP9/TTTte7qYTinQi+uiF3hF6aeC0NhU9fLyH3rJ2%0aMS2e3+zZX3D92nWaBLLaxyrgzi/swlBo8b1L9LK1/wI90bCA1n9+AR34zqvE9XGQlbMkBIT%0aRgw3wHz4XTAJxenfnMDnpqsO/Vkuz/rGbFh/5Fp2v69C9XWzI4ES0MUDv0Z8SVWRQHhm/OE%0apyqggea9IDxGCcHGwnycoq4ylLQUAQEAQEgdJFIBPSr4jzA0FBYBIUmCYm+U0zw2QSwCSHJ%0acd4mVyD+OHhAwprkIcPpICACWjUCmCxCSBfU5iE5iujymzz3MUh2n/0HP1UqYAnVAAQEECQ%0au2qV4mHFoll0z5tX0K/evoxWLm6l5oZqHdUTpA4RQEHwvBaQRpBH+BA2K/PRJe0z6T1vWUm%0afuu8m2nzXKrqqPUP2EJTm9LlB+tGO1+lr//CSUg3fIKiInILCrb91KjiMW4FJ6NUqQfyHK0%0a8TE8M7v7BekcF1WfWwIAFhqjL+kTxWBISxK2ETxIPQQtV0I7Rtq8yUEcdo1uAxWnL63/Xfs%0a9/7pt2wUr+Pv5NNopzESekAMconG9YFSS74/sX3Mb6bpQgCgoAgIAgIAsVCoGgk0CR/QYlJ%0aoUHDwwV811B04vcEJyjGGIHxu40HjSDkD+1wDsBSJYCYYz71BGaaiPMC008ogKeU315v/yh%0ahf011OS2a20Rv3bCY3qpUOxA2+OiB/EVVkB4CUUFBLu992yr60N1raO3qeQTlEQFo+hTx26%0auikn77X/bSrv1vqDQVGJsanI8C0sdmoDgNil9f48xsYnhWCnEMZPC2P7kaq66kSVcI8Z9TQ%0aJgOS1BQBIQJGxUUw9TJ7vv7aPn8jImsOfS+FeN09sAwNR4qN3dn19va7MlptkKBVv7jb0Wf%0a+xKkBUpg0ks2QEzCB8rqasKHKcMTBAQBQUAQKGEEimIOyuQkqFliMa4H1L8mlbsODxlJV/+%0aAD2OMdSiAYQkg/KQQOv/RtV1oMnBhH8CkKIA8kXw+VMgFiCierxy7QPsOn1UpIUb1qRXlMz%0aQ5e/vNS2jj9R064TsUvMtICaH+cQRQ7ifoEnQOpA6KYrlSB29cOY+WKl/Df3vuMP3TM8pEU%0ayWiR4CZoycu0Lf+eQ9dUmO9400dOkANzrErV9cv1Saf8AtEAemDDyAXRARFOV7frP7PBIjB%0aNsgg6s27dpbyn1P58a4ZzzERRZ0oCnwBrWkh4goIg/GyqtnQ0EiP/uwFop9lksHzXO76/at%0ap2anZ9KffepZ35Swf+tZP6M4776TPf/7zeplzMMYNvMB4fmfGhBemzXEWfK8E/S6Jc1zcdl%0aoCxEBdZTUwyXgyrrIUBAQBQUAQKD0ECkoCmZjgxy8tgV9AWmrbB2i8rzKj/qXgHkDgAby1x%0a9tmYM3mXH6HzgogE8Ant4RLAZBUAsi4uEUJHVFJ3k8rX8CuUxeVIoiUDqBlpKN+3qAidK5Y%0aNJMa6yuVGeZlFelzjAZVtM8xRcpmqaig9TW5HzMQykvKpw8mn+VlSBXBI7Bfov7Ypct0Qal%0a9Y2MTys+wQpuZwm/w7bcspVktdfT9f3+FjqlUEjADRQTRf3vuCEE9vGH5HO1faNcygsPYFQ%0aSKASFERNCdO47QrDUteltHDL2XtFqIYDFLbh9UPoLdhIAyIIZMJu3aDLLvxnHkTZwsSAvhl%0aBtwslbwNZiC7qBMVNRrr79pSkPXvrOVdmztIbtjnNIGJu2f+s//RZ/L5rbIybhz505N1D75%0aiQdow/p1U9rGjqsH+3P29z/9s5xt3jjwwgv0WHOb7zyPfH6QZZqUqzQEiME1APmDK4SQwCB%0a3pJwjCAgCgoAgEBaB3KfTsK05nI8HJDYlSgv5w1TSpv5hzEwAw6qsIIAo04UAYq5uJqEw7T%0ayhcvWdPKMe1DX/u6x99qD6rVk6m+bMakAT2jTz5Ll++tnuk3TkRB/dcUM7veOWTAARkLkBl%0aeYBpqQvHz5Pi+Y10vIFM5WS6BSGRDepTU5BGp956aTy+Tujoo620Mbr5tGc1npN8G65tp3K%0aFZN8/Id7FQEcUmkqJujoG730w2cPU40igutVTkGM065wcBg+hoihIH0LBzIpD/Z3Teab44A%0awUAHPHX6djiuxDPsQLAZE8ChlFEVuK+zyppqJnCagAtJTZ3P2YSMKU9CmtRO0U6U8cfMHBE%0an0kwuR1WVelpWVE5Q6J7Xu4UsXp6TCmDJZtWNXbzntUmplIQu/SIJ5eRpISxoCxOD6iRpYy%0aLtY+hIEBAFBQBAwEbB/MjRrhFyH+vfZ33tIt5KGhweeLgggShp8/zBOEG28VQbZjooAol2Y%0agJa6Aoh5ovDDemZr8n+QN6h1UAPP9AzoJfwD4Qs4q0lFi1SKHILAQNVDYngQr4vKX/A1lTv%0aupy+eUApexndQNUPnVWCZ5/aepqd+0U1f/6f9tHP/KepXxBDRPt2Kalqln5hBLx85T3teO0%0a8nVDAYjAfkdKbq+1aVIgLmn/ARrKgop4HBMZVW4jw9ufOoyjU4kk1cb+2D1Srr/kxewGG92%0a/QT5JyCC2+qpBOdk0qdaUZqbSvItjYFtQkI45gbMEgnxjmn6l8xtqauchTUqUcye0CO8Lkr%0aRLGS40L0iT54fvhOT3JJS4AYYIjfRNNvO8m4ytgEAUFAEBAESguB2EggHhQ46mdaAr/g0oL%0a8Va/LRJ1Ig+8fxgwCyET7j//0S6He1LMCiHanEwHEfFHsooSCvA0rwlWlCNcYcgSqdZRaZe%0aY5r62e6tQSbncgitUqR2CV8tlrVypdU2OVSucwoNI7DCgT0sv6vONnB+mZPSfpsFIJX+/uo%0a+/97Aj9eGcXne4Z0m3a/Yd2oeQtmtdATSrXIMxCz6j6o4o4IigMzEoRNOb2Gxbo5PGIJgqz%0a0H5FBPeqZPa7Xz2tk9HDVDVfgcnn7e9o09X2d13WJp4mwTODwzA5ZIUwX9t+jnsNCIM2owg%0aI09PQpU09ncYIf0G3wpYObnXyHXth2NvX8VILOc7X7nQ8npYAMbg2rAZOx+skcxYEBAFBQB%0aAoHgLenjp8jg8EEOHEwypSPrsNXT1t6h8mzEorsAbZZrOtIGDctS2TIBznRkEA0U7TyguUt%0aCAwGJdTsTMJhbo3qogfAq/MaqzNngq/wLbmOmqur80qeSBk1UoJXDC7Xit0PUqFO3D0gjLR%0avKyI30WVYL5bRfIcy/gUKk7W9UY/bf/JYfr7fz+siOAwjSqfPytV0/kFFRFsbaxRZqe1dLF%0avlM5cGKJLajxIUcFlfmujIoILdX5C3oeAMUgb0a3SWYyMTSp3fJyDw/A2CB0igm5/OqMC8n%0a7rcsdfDuUEkcFxTjpvret3204FdAoIA1PQsAWfmbLGC66moOgD/oB2BS9h4DMX5rNn167bP%0amBU6MKWHGlQrvACr04F8kpDYTUw6QprGrCUMQoCgoAgIAh4RyBSEmiqfwiQwA8N3odTnJpp%0aVP+AFPBmM7SwWIMAwv8PJSoCiHQaeCNf3ZfxL9SNJ/w/O5NQKHHI8l5dVa7z9kH1Q+lXaRi%0awXmFJBYGALHMVWWtRZprVymT0YNcFrdpVKpVw2YImuuaqFmVCWk3YBsFb0t6k1cSjb6jE84%0aosXoatqVGudEctyux0sVIDh0YvUY8igr0qQumoChjDpUblKrxKpTZYuXiWTlKP/chteOxkn%0a05qPzg8lQRag8PkRgTNtAwTUCZ4OjjMlQ7N/ViHL2EUxTEgjCUtBPoKmxsQbcDUc6JvakoI%0aHOOSL38g1wuzfLG8IC7aYYaYPRfEN+kF3z38Yi/pY2VT26SPU8YnCAgCgoAgUDoIREICTfK%0aXJtNPXEY8JCCIANSqtJh/YtxREUA8AH+kc1EsBHBMRVRNE6bAFcXOJBTErm1mrTLLnEF1tZ%0alALjDH7FZBYEAEzVQQNVVlOk/gnFk11KjqvqJ8A3t6h2np/Cb6lVsX0ztvX0RrlimipnIJg%0aqR1zKund6r9qxR5Q/yWSVqXGQ/+R/vou2NOJgBNT+8I9ShfQwSM4QL/wEZlFrpCtYMll57+%0aYaVCXqDBoTHb3IEIDsMFvoCNfRdyCB1MQJngbfjdTI48mIKa+00zUW4r6NLO560/poAwGCN%0aMPVedustxuEnyB+RBWoky7497yWQlCvPXuMeK9vHdnoYiamAarpKMURAQBASB0kIgNAmMio%0awUGlZT/Zs4ODtVahUwh7ltWMKNh9vN2xbS9i3HNfxRKoBpJYAAws4ktE6pbNUVFTS/rSGrs%0aqHuEWXiOaDIFcxAucB/D36BC1Tdliblw6dMQg+r9A2ZhO+VOrE8yBwCy1QpNfDE6UGaUKal%0a8CfEuTA/tRbsyvgFNmb8AgdG6OwFZT6qzEHhb4iCfIDwW2xva1R9T0aPHFLpKrpVkvvh0TE%0aaVqTTWszgMH/0+BA984OpEThxDu4XLqafIPaBFLKPINcJsvRjChqk/SDngCSySm53flSEKA%0arfRrvxxbEP3z9JL3gBBRKI1DRpKCDYaTC1TQOWMkZBQBAQBASB/AhMPtXlr5tTI+3qH/xF0%0aqb+4QIgBQQKzG3DFJMAtq+tidQENM0EEJjamYSC5DXWVytTy1ZqMfwCES30ZRV8ZUSZaMKU%0ak0uNInRzW2u1XyAifx5SJqFcoA7Oa61T7VQr0lZO+4700F//+BV6SqWAOKSS0Z+9OKzzDV7%0ahdvo0VhrblEko+wWeVZFGkYsQOQS5YAhatWyp4V1abbykDiCgDfIMeikmoYMJKLY5mTpHCE%0aU7Zj0rMfTSj7WOXUAY1OmI0RQUpp4LBq6xDiVnu7vT3keSzSIL6Q+IgdmppTkDjmmDzc6jI%0ar4xDTPbbJoCxABbEEH8tkoRBAQBQUAQEATiRsA3CcRDD/9IhY1EGffkrO2b6h9SP6TJV41J%0a9wEVxIIfxKzz87qNCKCsAAoBtEfNziS0XpG3FR0ttGh+Y9bcEnn/EH3zrIrWiZQNXEDEkLq%0ahtblam30ePHaRzisTThSof9cva6PNb1mqArkg318N7Xu9hx7/0SH6i797mf78O7vp//vubt%0ar+09foeZVC4vjpfhoeGdemnPAL7JjbQAPKvw8mpv3Do9mgNGj7smKOIIYNtVWaDGLfiFICQ%0aWIRGAbHrcUaHAZJ301Ch2Ax2Ga/ONP0E/vhL2jWt7bvdduPChhFbkAe1zGVH9Cp4GUJz9up%0aDoLCRFW8BropdoRQzJl/B6KaexztpClADM9f1EBGQpaCgCAgCAgCcSLgiwTiR59TEYCIFPr%0atdxggQACh/uHNcNr81IB7VAFgQABh9vno2i4SAuh8R9mZhNYq881W5Rd4m8rJB7NQNto8eP%0aQ8PbtH5QNUZp9IzYBSo4LI1CBVhEohMVOZhHarVBFINs8FZqJrV86h33z7Snrg16+ld91+F%0aa1WSeAR3OVUzyB17j9D33vqCH3tH/fTV7+3j364o4uOq0T1IHGLlCkplj29oyof4Vi2T24b%0aYxhQxA/jRQHvg6kofBDLkHDQUqzBYSyH9SbUv8NP2/tXIVE8q4McQMaujXz77PzcGja1xaY%0aCYjysbrqNzY0k8ufS7fxSOwa1Ki1KILBPU4AYUQNL7dMi8xEEBAFBILkITH0itBkrq1A4FN%0aYPzab5WHfBHwRRKlHSkvjdBIQJYBSqKxNAJH83183+gqwD37SbgFrnbWcSCpPMBpWn78ZV8%0a2j96nlaaQO5OqdUwJ/94hi99Oop6lURQ7mACM5T+QJnKUUQqSIOqVQRXOD3h0AubTOrac3S%0aVrrnjqvod++7gR76jTfRx9+tSOHGq3Qk0SGl+O157Rw98ZPX6G9//JpONo98gc0q8EuP8gs%0a8B79AZW7K+h78Bs/2DuoxIXEh+kH0UqiDMGNlYsjj4KUZHAb7QOoW37uED9OS2wfp6NMZE1%0aNrhFCogAe+86quywFksif6WLGaOB5rVxFYbQLCoMmo/Oeg8rkVLyTR7Xy/x7zmCkS7xUgTw%0afOBEpgmxSotAWKAL4hgmrDle0KWgoAgIAgIAulCIC8JBAlJY84/XAaof8hTl0aCArPbb31j%0am34YAAEMq7qapM9cD3u7liIBZEzsTEJB+qDw3XpdO224bj41q4Tw8PlDHr7v//urtE/5B+o%0a0D4qVIV/gXOWbN1Olg2hQpqSHlEnooFLo7Eom+mcZzZlZQzcsb6N3b1pKn/3wWvrQ3atolj%0aIpRT7Ao6d66diZAWK/wAvKvPT0Fb9ARAmF4gezz3PKp/CkilqKyKOINtqsfA/nKkUSeS5AE%0au2KGRwGx02TTzMgDI5xcnj4A6IeCCP2sRqIOn6LX1NQv+3b1ce8oPL1d3rzk7S2gc8oFLGw%0an01ru1637ZRTr+eGqQeSgnmDCLJPZJj24j43bQFigIf4BsZ9V0j7goAgIAgIAvZPhAoX/Li%0abQUjww5+mknb1D2a3eMgKmwAe1wykD4UVQF7XO0P8V8oEELDYmYRiP8xAF8xponfetkzl+J%0atJDfWVNDQ8TkdPXqR/fuYw7dx3Uil/w9oktLpSRRRVQWCaGyrpiIoQCt9BtwIyCKIJlRBK4%0atL5DTRbmaCi04HBS3RCkcBZzbVZv8ALqp/BkTGtBiIKaJcawzFFFnuVSogE92Mq6mhrUy0t%0a71DpJ1SKCbfiZMoJNWzXY6dygsCgHSiAZmAYEEJz260v67FCB4RB/5iXWym0P6DbWJJ2DN9%0aNKGkxC01TgBjgKmogUJAiCAgCgoAgECcCtiQQ6h9ISBRBSOIcvF3bHPwljeof5sPmn3jICh%0asBFO0xATy0bTBnHcfClFIngMDGziSUMYN/3fKFLfTet67USxC3cUW4Dh49R3/9g330c+UjC%0aNPQcqW8wS+wVRE35PY7rBK3+ylzZ9WrIDKzaInKMdgxt1FHDYXCt1gFhwGlu9inclyqfpAI%0aHiRw96tn6KVDp7N+gkg70daiSODCZpWQPpPf0K5/BIcxTTlh8nn9vcuzaSEOf/tcTvAXVv2%0asAWGs23Z9Wfc5qYDWerwdlSko2tuxtUc366RqFdof0E/CeKv5LONTiCV+G1DSkCoC40xjgB%0ahRA3HlpAgCgoAgIAjEhUCFtWGQEBQoUGkrIIAo2vcvZYOH8go/ELxZx49/FMrrXdtadX4zI%0aYDBbwaYhH7ygfttG2hSfnlvWjFXReoc07kCu1Xgl4HBUXr1eA+d/9GQ8tcb0r6Dc5RJ6LUI%0a+qLMQwcG7YOr2HagdsKM9B23LKZbrp2rqyClRKX6Q3s3r55D9XWVmhhe6Bsi9P/cy91KDez%0aVJBDEVJuCKiI5ZybyG075uGe7tQaHYZNPJ584qH4gfCCDTPy0r+C92SY9r1hVQJyIgDBr79%0ak9pQ0dPdN5GlPqu+2AP+CTneccqzjN3fGEAh/QEUKDWbJGNtK0KIGYMNRAUr8RaQkMht8Au%0aASgRPF7oBuS/wQBQUAQEAQEgSsIZJVAkL+0/uCw+oc5peUH3rwDWXkVAmiikox1J5NQjI79%0a+N509Vz64DtX03XKlw+pIeC/d+rcoIrueYi+sv1FOq7MM3/1tsXKx+8mZUK6yPfE2pprlJI%0a3U/8tmqeSxSvz06tVqorPfPBGuv+ea2nVopnaBHT7jw/QgdfPqVQQ4zSh8gJifEsXzKQbrp%0a6jfQXtktCbg7EGhzl3+PWc9AggfE4mo2iHiaNbHbM/XremO+CAMHHlBkS/7A/IY7BbugWNi%0acsfMEqV025OUe0DKeHvK35xGFXbcbaTpgAxwAEvBKUIAoKAICAICAJxIFA+Z+78P8CPOMx6%0a/vLrj9Izz/w8jn5iaxMEkBO/V55rjK2fuBpm7M+ePUdPK+yjeOMrCmB0V6u7+yR9wkEJ5F4%0aQAGb2zDpaPL9Z5fTro4vKPBMkDInZkcvv5cNnqfPAGzo9w8zGGm0i6hSghdv0suxXOQpPqP%0a7++ZnX9N+p8wMqJyDyCWYSxjcolfDW6xbSHW/q0KagUAbdSv/MIXpl6DVCwvnq2TV01VtV9%0aNHDM+joDzKpLSrnVFPtnFq6uO+CrnPVWxbQ4adOqMikM6jv9CCNnh2mlfcuo96zQ7qOW198%0aDKagd1VN5lfE/u9/vp02PdxNzRbLWaiAj1U38Kmhlnd8YZY2BR09qSarCj57585NqoIgiY3%0at5XRQmVHblba2VsIfzou6vH+GfWJ6u372DF6mM5XOZr5250S1D78Zd2y8TbsNsHloVG3H0U%0a5ZXw1VLblIozROWE9DAa7/TblmoKQB4zRgKmMUBAQBQUAQyCBQ/vCffekPzqqHn69949Gch%0a6A0AMTmnxMHZ1PFaHEehMLghMA7eJDEG/UoCCAeXD/wTx209/u9JCagYa5M7rmgCRvWr8vd%0aaWxlgrmUEQjegtkNNK5Y2MX+EepXpp8gZCCDFxQZPNh1jl44cEqrdgjmAkqG9A2I6Im/fAU%0a+h4gueur8IO07cpZ+sut1+sHPj9BeRTJheooIoYhMigIz0BtWzKHbr8/kNIQJqRIGXcvzuz%0arp5a69tPjOhdR27Sxa/pYxKq9YSMvfvZqaV8+iZXcuoFP7zmsCiIZAAkEAYRrK5BD1Bs54J%0a4H/bcYgtWTSGeqxQQU891+X0M0Pn5oy1p7xGfTDsmge3pe+q45OdKr0GldIoLWzqvYZtFDl%0a0zzyfftAPiCMcRBAjGPD2EgOJtaxmds9ii/urqo2dxVsva2tTRMTmLFH8fKqEAMHAURJCwl%0akTEC447rfuA9ZCgKCgCAgCEwvBCrwdjEtP+DmpUFgkvG+ytSaf+LBCcEoQACjSAEBArh520%0aLavuW4DnlvBoQxcQuyPh2CwLjh4mYSyueBYJVr88sWev/b63REzid3vq4TyCNoy4QicMjp1%0a6PSN3S90UvP7+2mubMaaJEK+NKmgsa0qQigyEFYq5LFQ1ksv5LUffTSuE71AL/DC4pYnlOJ%0a5E/1DKhIpH10vneIelX+QaSoyFA/9XCrxtGgfBXntzbQxhsW0lXzZ2qz0HwEEPP44Kb76E9%0a++0/pKB3R5pJNC1pURNkdeoow8Tyg1pAYHgFjuMAfECSQC0cIRRv5ig4IU88jz9Q+dHOtY2%0a7Ar49VKdacr9X8x/FZQXFLDVFMf0DkClxqUUfzz6rwNfD9xd9jsGhIw+8I3AWq13XTiFqmp%0aQBX4JsWjNOCq4xTEBAEBIHpjkBFGn64zYvE5p9w8k+r/x8/OAkBNK9sctfdooRaRw0Sh79f%0avnUpzVEBWX78/Ot04Mg5HagFKh2EuoGhK4FkVLqHFw+e0n6ESOJep4LAIOpoRTlIYEa202a%0alyscQyuHA0CgNK3PPEZX6wa7gHPy1KwJ4q1IAr5rXrNTJYCqRlQSxv9/OL+zSXa//fEYZBQ%0anktBBM/DhQjN0YzX12AWFO3t6iTUHNeliHKWgh/eXgD7iDMpFDrWOR7QwCyI/IfoFpwiRtA%0aWIY2zQprjxmWQoCgoAgIAgkF4EI3qsXbnJMAHsPqre5fZncd4XrPXxP7P8HZ3+Y90QRgRWK%0a3233t4kCGP7yuLbgFiXU7kT4CN61fjEtbW+mJ35ygPao1A1I7s7mmuY5SPmAv4v9o+Zu3+s%0awLZ3VpJLNr5xLb123mFoCEEAkjT9w+UXdt5NSxoFfQAixfucX1mfH6idCqF1AGDTkGBAmom%0a8rK8HNDv7KCpTCMEnkre3FuY00EY/F2UGetqEG4rsMZDBNLxThR542NRCXQtTAPDekHBYEB%0aAFBQBDwjEA2OqjnM4pUkf3/kP4hrQQQ0MH8Fg9NUeUA7FB+S4+u7RIT0JjvSy8mUZCx8gAA%0aQABJREFUoeYQYH6J4C9LVHTOj91zI33o7uuoY14TVaqE7RmNz6wdfh0KIBTIu9ZfRb988xJ%0aqVEFhkKPQb1mvSGA+kgSTUC5QCL9/37/R7ideJVYHcYyJItezLmEKai1PfToTEMa6H9tRqo%0aBQ+ZwILvpqXxuN3yHaClL85Aq0Eukg/YU5B99nHLAEEVPTUNiChH9T0jBmjBEkG2qgFEFAE%0aBAEBAFBIAoE/D8lRtGrzzbgk4bCP94+Ty96dby9NUuUBPDJLRl/rCh9APFwNJZSf0sT5yjX%0a/ZiEmv2CCM5SKR423biItrznBrpjbQe1Kv+/qMt8FZDmrg2Lad3qedoMFYFggpSmtZnEc24%0akCe0e+M6rOc0ffeKI3seqoJl4PqfilQ07U1DkBrRTAXVuQLtGAuxjlc/tVLxY4STybvXkGG%0am/ZrzUgnUD1MC0FG0SmpbBGuMEztbfE+OwrAoCgoAgIAgIAp4RSDQJBBmBE3+aCQkigKLgQ%0aQklCpMpED48qMZFADHOtBJujD2uApPQIAUqXV1NBa1eMps+fPf1dM+mq2nV4lnUqAK4hC1I%0aHr9wbqNOWv/mGzuoY65SGyu8RRu16/s/bHiAju2aqtJxXVb42EeQ92PJqqC5z25dB4Spyg0%0aIw7kB7errgDB2BwLsg8qZr+RTCvOdH/a4X9XTTlUNOwav57NfIOrzd5zXc4tZD99vMAlNWx%0aE1MG1XTMYrCAgCgkByEUgsCQQB5Px/aSUkIIBs/ollVAQQt9N0JoDFehPu1yTU+rGvU+aa8%0a1vr6ZduWUofved6evNNHTS3tY5qFUEMUuprK6itpYZuua6d3rZhkUpP0aTMQKt0NNAg7fE5%0aSC/iVExTUKc6MA11K3YqYKFMQTEuN5XPi1LoNrdiHLtx/FIxus32yQnN06QEYvBQA9NmEop%0axixoIFKQIAoKAICAIhEUgkSSQf5jT6v8H35hvfWObvjbw4YiaAPJDetQmoBhw0gk3CGCxFI%0afem/aH/bzp8xGw5U0r5qpUEqvpg+9cQ2uWzaZ6FRm0UgV28VK0/19VhTb7vEOZmd6pyOQ1V%0a82mpgiURfSP4DBuxWoKaleXI4baHbP6sUEFRCmEKWg+la/Y/oAZJDLRUHk9Lcs0kpM0q4Fp%0a8cFMy/0r4xQEBAFBYLoh4O2ps4CopN3/Dz/Mn/29h3JyAEahAN61rVVfhelMAIEtSHUUPpV%0a+b2koRIjCGtQk1K6/ubPqdBCXB95zI737zqtpiYokCoKn/jkWHENi+cUqv+AmZf75ztuX0Y%0apFrXkTwTs2aHMAwWHsipspqFkfEUKd0kTYmS5CBZz/jH06hihNQTFGRP10K2n0B0SE0GIWz%0ahdYzDEE6ZtfePFLxyBtFOscEO60Ka/Fwkr6FQQEAUFAELBHIDEkED/Eaff/g0plJYDwmQlb%0aQADhpzXdCSCw/eM//VJYOAOdD1+y7VuOU1iTULvO2+c00H1KFfzd31hPd9+xTEcRBRm0K81%0aKRVyzrE3Xu+fOFTrRvF29OPZ5MQVFv3b+gjweO1NQBIRZsWOqH2LUuQHzRT3FGPMphTyPuJ%0adIGO+1WJVVr+dFVY+/49Lor5bWADGMdbFM46O6d6QdQUAQEAQEgeIh4P1JI8YxggCm3f+Pz%0aRTxVhwFOQD54SgMdEIAM+hBAcTb7ygw9Xs92OwWETODRgl167NM5ZOoqSqnq1Q6id/85Wvp%0awfetpbesX6QDvjAZxBIBYNaumkcfeMdq2rC6XZ1T4dmE1K1/67FPPnC/dVd224spKFdm5ZC%0a33QLC2JmC+iFC3IfbEgTPraTRH9BtPoU8xqag+P5Lk5liWgPE4NoC82KZxhfy3pK+BAFBQB%0aAQBOJBoOgkkE1x0ur/h8vCBBC+f/iLwlwRD6Qf6Vw0bRRAtwdHDrAThVmt348Rm4FyIB6YK%0a/8/j/0vv814qg+i16KSvV+7dDZ96J3X0Ud/7TratK6DVl3VStcsaaW3rF2kI4teNX+mrscE%0a0VPjISsxoXNT+cwu3tg71bzTTgV0CwjjJ1+e2bfdOhM8t9QXUArdIqPatZuUfXZmtsUYG77%0a/0mammNYAMfg+BN6iBhbjTpc+BQFBQBBIPwLBwhJGNG88UI+nPB8d/wDjxxglCqKCB9bN2x%0aZq80N+aGU1ik1Cw1wCJt7sExOmrajOdVL6gC+wjQLXIGNlM1CcO9I4SMjw97X/+RhV9tX5b%0am7x5qV0dPvhnPOaV7fQTPVn3Y9KE5cv0+D5QRrtGaAhtX6gr57OH67TSei5EbR5YV8PXVR/%0aQcviLZfp6LZc81MEhzFVT6+moG5jsJotIiCMzg34UPeU06I2BZ3SgcOO7s5hhyOF3Q0CvJn%0aGPXeKCKF7PdeOviI+nwiGBXNtmG0X6/MadGawRBlRaSPSWPDdmTa804izjFkQEAQEgVJDoC%0agkkM0/8QY2SUTE78VlAgiTnKiIynQkgKz0WU09gS+wjUJZ9XttUZ+JNxPx2nZFxrrrqVode%0a+Sr23w1CSXtzreup+9/9d+mnPeu77zddv+UipYd2TZ/e2qblqqOm/p++9hCevSrXY51+IAf%0aU1AEhjnAJ6qlVqos1phQAemps0atyVUdECbCbyev/oBPdp6bHEQR1zK5AkeKOILp07X+DVI%0akEL9Lafs9YvKH70penz5XTmYqCAgCgoAgEAaBgpuDMgHsPTgzdT+4JtBxEECQjummADKO1g%0acYmIcWkwCCHCEaKJuB4r4dU6p1dQAFEPcNlDSn/HnYv/jeJebt5WndrU1PDahKSImQL2KmX%0a1NQ1Ic5qGk6amcKijFueniqCoj9fhOm4xy3ki/gC653Phzc2pdjGR81mIKyf2CaMElrgBhg%0ajO9OqIFSBAFBQBAQBAQBPwgUlATiQRolzf5/GD+UKxAU/PBGpQCCACI8/aNru4iVJ1aiStU%0aE1InoYT9MyvAwWaxiNQOtbBwL/NICpAjK2NEnjkQ2HSZmYdsE0XVLno4BhzUFdQoIg7btAs%0aLAFDTK4oXgpdkfMEqspmtbUADTmDOQr1caiTePXZaCgCAgCAgCxUGgYCQw7fn/cHlATkAA8%0abYbf/B/sSpYQS4jE0BWndDGdCCATkQP5BrYWs1Dg2Ab5BzGnsk4m4EGaQvn5FPsQOSuv3e5%0ar+bRph/zTLvGmRzxPO3q8D4/fVnHZqcCugWEiTo3oFeClxR/QMbcz7LYuQIxVlakeOln/Em%0aom9YAMSb2ScBRxiAICAKCgCCQDgRiJ4FQ/9Ke/w+XktUpjnwXFUmZjgQQeILo4e21leg5+Q%0afinEKUqM1AvSp2MJ/0ahLK9UxzyyDYePGTYxXTT/tQPc2xOQaEsbcEjdwUFGN3I3i45vnMR%0af3Mf7rXxXclUkWwqXea8BA1ME1XS8YqCAgCgoAgEAaBWElgqfj/MQHEgw3+osoByIrTdFIA%0acbPi4dDOjNZpf5gb3O+5VjNQPBSGCRZhVcWcxnN6n7eAJCBlUA39KHN2fYL4oORTATF+ENR%0aZa1rsmpmyD+Mz00M4pS7odwgIE4cpqBeCJ/6AUy5loB14sYMXZfh8p63w55zdFtI2/rQqsG%0anDWcYrCAgCgkCpIBAbCeQf0rT7/4GYwGwR5A8PNlFFqmQCaPr72e0LeqMx/vxgE7SdqM8Dn%0avCntJrROu2Pun+39hh/JkYwA0UAo6CFVUBTFXNq6/zLPZ5MQkHKEEjGS5tOfWG/VxUQdb0S%0aVNS1kt5im4JiTPkInhcs0I4Ubwjg843vyzQGK0lzgBhcHfEN9HaPSi1BQBAQBAQBolhIYCn%0a4/+HmYGKCH1Y75SroDcRkY7oRQCiqeDC0EmnG2bo/KL5BzrMzA0U7QaOB4lwrIcI+p8Kkjo%0amjXT0+FjYYjFfzRx6/V4KKMcMUlEuQgDBRRwWdLgTPanLL16DQS7zcgRLIZt74zKeppD1AD%0aKuB+E6VIggIAoKAICAIuCEQKQmE+lQK/n8AjIkJg2dVrni/3+Vd21r1KXESwDCRLP3Ox099%0aKKrwpTQLE0MQ7WIWOzPQiYOzAw+JCRuTOy8NQeFzM7tkUualLbc6mGs+dQzjZ98+r3PAOWZ%0aqiCSogDAFdSteCbFbG3IsFwGogPhcs2lo7tHkb6U5QAzQLfZ3afKvsIxQEBAEBAFBAAhERg%0aJBAOE/lfb8fwDFfIsapQIIAnhs1xDFTQDDkBfMP46CgC94OGGFAH3gQZGJobk/jv7d2mRlN%0aiozUPQVlLDNWZ15SWAdb1TBYNAuiJGXtBBmXkOQOya21rHxNuZsFjt1qmFTm1kl1nUQPJBd%0avq5OneUjxE7nyX57BPCdyQG0YBqaxpLmADH8wtL8HUvjNZAxCwKCgCAgCMSLQCQkkP3P0u7%0a/B6hZAYTZYlQEEA+jH+lcNG0JIDC1w9IpQmi8t3xu67g21qTwqBHGDDQoYYOZp2lOaY7ULh%0ajMNYtm0Oc+UGtWy7vulRhhHDAD5QK/QDeVkutxwBq7gDDH2lUgGhUQxik3YNSmoO1ra3hYj%0asvpYi7qCEBMB9gvMKbmY22W/aj5dy3WzmJsPI0+mTHCIU0LAoKAICAIWBAITQJLxf8PuECt%0awg8n3mJHlQMQD92bty2kZ7eezVEA7cxCLdfG8yYeVmACmkQFkEk1v53mSXEqCOt+Pl6oZdR%0amoBi3HWHzOh8obkwi+Zz1n19nGwxm88Ya2v70MFfztPRCetC/adbppWHTfBT1E2EKuq42r+%0aKZz1zUy9ylTi4C+EyzXyArgrk1kr+V9gAxuAawvBA1MPn3moxQEBAEBIFiIRCYBIJ4lIr/H%0a8AHKeEHlqhyADIB3L7l+BQCaDULDXoDJJkAOvn7OSmDQTEIep6dGWjYh78gBMocvzUSJ5Mr%0aazAYqIAo+7sum6e7ruN+RMlnHmlHYr0EhwFxRPEbEAbnRK0Cos18qSG8qqJoKw3FTn0t1rj%0aZL7BY/YftN+0BYjB/EEFRA8PeCXK+ICAICAKli0AgEgjiUSr+fyAq3/rGNk0A8eASZQ5AKI%0aAggOZDt51fYNDbK8kEEHPCA4iVUDspg0ExCHoeCICdGSibggVpF4TNjkD5actKtuBn99PP7%0a5zSRFwqIOZgpwLmCw5j+kA6qYBTJnFlR9S5AdEsEzynPmV/vAiYfoHx9hRf62kPEANkRA2M%0a7/6QlgUBQUAQSDsCvkkgiAdKKfj/cWASkD/8WEaVogAKU4cyRXt0bde0JYBs7mkGfAHe8BW%0aKCucwHz47M9ChbvdIkvn6AxEKm8OPyRbIGP5QeB/3/96NFXrVrwqYTxlDoyaZ4/54CXLIY+%0aJ9vORIoth2Cgiz6eFurp6z/PpYVc52FBu4vlDb3YoX01i38+WYMwL4TmW/QHzu01rSHCAGm%0aIsamNY7T8YtCAgCgkD8CPgigaXk/wdFykwCjx/LKAoTwCe3nMtpbjopgOyHYmLKhBtku9jF%0ayQw0TDAYkCMQIavZZpC5cqqIO7+wnjjQitnO5o11gXwB4ZfqVpjgWUknn+MUHAbnmaagXJ+%0aXbgFhUCcOU1C0293p7i8p/oBAKZ6Clz9sXh9PD/G3ylYB/OIz/h7j6UHUwHhwlVYFAUFAEE%0ag7Ap5IIH4ES8n/j00ScfHsolYGvahCADNpH+zUPjvT0KA4hzkvDjNQjIdVwDBjM8+FWamdW%0aSZUwH1dY758AdEuCE8+UuSmAppjs66b5zmZgjqpgHGZguZTPdlc1DTVts5LtsMhADUQRDDN%0aZDCsj3A4BKM5W9TAaHCUVgQBQUAQKDUE8pJAEMBS8f/DxQMBZGd5vCE11aowF5fVpemsADq%0apfXamoWGwDnNuHGagrKBFoQJibpyaYecXdk2ZahAV0Avh4Tk4qYA8Lrs8hpzWwikgDHID2q%0aWFQJtxmIKi3emY++/G8UuYemIKXrClvZRCgBhcA1ED034nyvgFAUFAEIgeAVcSyGYwpeD/B%0a+jiVADRvpkEHtvTyQQU87VT+4B5lGor+glamKiz+lPbPkB40x/GDBRjMZWwoGMzz3NSFYOq%0agF5837zMAQSRCR+Pl01BccxOBTx0c63ODcj1zSVUwDhMQb3M10sdc6yy7h8BKIGlUEohQAy%0argfg+liIICAKCgCAgCAABRxJYSv5/mCgrgDBNiioHINplYjHdCSCTPTMQDPbBNDQqtRV4By%0a1sBrpjayaNwUjjoG6K/X6CtutFQfPbtpNvYVAVEP0z8bUbC+aAPt1UQD7PGhzGTCBvFxDm5%0aO0t5GQKGpcK6MXXL5+5KM+3mMs4TGULOR/zu6CQ/cbRV9oDxACTJPhjx3FtpE1BQBAQBASB%0aYAhMIYGl5v8HWJgA4s20NWVBMNgyZzklfJ9uCqAd2eN9SYgEiqsF5QeBUZgMNa28QGGjgaJ%0adLwoa6nktnGfQWj9uFZADu1j7tW5bg8PAPBTBa+xy1CEgDIqTKWjmaLT/ezF95TrR9iyt2S%0aEA4oEXQWku/KKILWPSOhe8jMO1wHezFEFAEBAEBAFBIIcElpr/Hy4v/NFgpggCCEIS1dtpJ%0a6LntD/IrYbrUdk4RhMHZwc5vSDn2KV9wD5gnpQ3z1a1Fip3FGagcaiAdnkGkRgeKuAfPe6e%0a8sB6wUF2UJj4Wo/zNlRAuyikfNxpaSqIdqagT3263VEFjMsUtH1tjdNws/u91MlWlhVBQCF%0aQCgFicCFhms8+8XJhBQFBQBAQBKY3AlkSyG85S8X/D0QEBBDmnyAjUSlSeLD+SOcinYNsup%0auA2gWC4X1RKq5hPqK4XkgKH7UZKMYUlwpoNcvMJIbPmK/6wQLqZ75ceaw8Wvt06gdBa8zgM%0aFAQ7QLC4PxiBIRBfk6+1k5z8FLH6VzZ7w8BjhDq76zk1S6VADFQA/F7KGpg8u4xGZEgIAgI%0aAoVGQJPAUvP/YyLCBDAqnzQQis3bFmqzwulOAHGjstpnqqt2+wp9U5v9xWUGWkgVcPWiSvr%0au0/4jP8LvzXqfmthgnc05rfudtkEWOTgMk2A7FZBzAzq1E0dAGPTlxdfPSx2ncSd5/001E4%0akbnvndkLjB+RxQKQSIwZRBzEUN9HnxpbogIAgIAiWIQFkp5f/D9WECiHW88YyaAG7fcnzKg%0a/V0MwEFtniTbI36yakgosIc/YQpcZmBYkxOidyDjhek0i4vYFAVEHPPlyYhKJHl4DAcTMYu%0aIEw+U9CgOLmdh5c0+ebspY5bH3IsGAKlojyVQoAYEHNRA4Pdx3KWICAICAKlhEBZ78GZxI7%0avaZ8YHjQ++3sP6WlESQDxQA0FEATQ6l81XQmgNeqnHSks5v0UpxmoXxNKLziwqmbWhS9gYB%0aXQg1mkXZ9m/07rCA6Dc9kU1FovX0CYuKKCekn74MVE1jof2Q6HAJSnUij8O8muE2meE17Ui%0aRqY5isoYxcEBAFBIDwCZWFzpIUfQjQtgITwj1rUBBA+RI+u7YqVACJlAd4yRxGxMhpE7VuB%0a0gqcTR9LYG8lhfZnF26v1QwUOQGjwtYueEuYmTkpckFVQBBgFOsLC3OMTn2addzWoQKCDNq%0aZgkIFnP9MJhWHtY24AsJY+3Hb7u4cdjssx2JAgL+bY2i6oE2WSoAYgCZqYEFvHelMEBAEBI%0aHEIZANDJO4kfkYkEkAo84BCAL45JZzU0YTpQIIAoiUBVBlk07K8TAHjLmAFIIAmqSQjxVra%0aTUDxZv7sb7KSLCFCrj7iVc95dTzOn87RQ4qIEoQX0Aviphdn17Hi+AwKPN3nSA7U1AEhFmx%0aw18kU699O9UD8fXi6+eljlMfSd9vdy2SPua0ja9UAsQAd1ED03b3yXgFAUFAEIgWgdSTQCa%0aAMDmKMiIliIQTAdT+VruGpvgGBrk0aSKA7PPHwR7Y/xJvlJNS7MxAkWaDTbnCjBPqGVTAo0%0a8cCdNMzrlOilxGBfSvWBVCBcQEYAp63ytncuaCDQ4I45QbMC5TUN1358CU8Zg7gE0+n0Gzv%0aqxHgwB8h1HwXV0KpVQCxOBaiBpYCnekzEEQEAQEgWAIVAQ7LRlnmQQwSiWKlSQ7BZCP5Yu6%0a6AWhNBFAYG0NBMOqIJNCL3OOu46TGWh1BB1DPYMKGGWxU+RYBdzfddl3V15VQJhyBi0Yc8u%0auY7YqYL6AMHFFBfUyb9TJlzIjKCZy3vRCAKb7I90zUz9pqIHf+sY2PY+kBPRKPagyAUFAEB%0aAEUoJAapVATgKPN5lxEEA7kjddCSCbfJoPCVZVMAn3u/X6RGkGCsUOfnBJVwHzmTtGMQ/gM%0aOdvp5JhqIDFyA2Iey/fvPn+FH9ARqKwS3xPl4pfIFsVlEKAGNwFSbLkKOxdKb0JAoKAIDC9%0aEUglCQQBiToHIG4DK4kwbw23Y2Y9L+tpUgDtTD7tVEEv846zTpxmoBh3GlTA9rU1ec0dMQ+%0aYcgYtIJE43y4nHVTA/qfOBm068HlezDxRxytRDDwQOdEWAZjqw28YBd8npVBKKUAM+waWir%0aluKdxfMgdBQBAQBAqBQKpIIB4gYLoSBwFEoBcUUQBzbzurySceFJIWCRQjdjIDzZ1NsC322%0a0uyCoiZ3XZ/G+3Y6k7woOId+M5UFc8rMiCR5d/ebWsKChVw08Pdtk3FGRUU195LEX9ALyjF%0aVweKE767S6GUUoAYXI9SUmpL4f6SOQgCgoAgUAgEUkMCWZECKPjBMk0TwwLlFulzuiqAwNR%0aq8skEMErz27DXDudbrxGbaUUVaRXEJwxxspujXZthfAHRx7Nbz7qmhQib35DJcNICwmDu+c%0aivF59BtJP2cu1QYaOyesELPsOlQv7M+ZZSgBj8nuJ3VdRA8wrLuiAgCAgCpY1AKkggfpjiS%0aAIPE7GPdC7SwSJEAcy90flhgMk2SDhUQTwoJKnYmYEiaMPEwdmRDJOJT9/+C5G0h0bQJhQ5%0aa5tBI4LywOzuYT6G5ZzVraHIrJsK6BYQBn3HFRAGbYuZJ1BIfmGzw+SP1PsI8V1TSqVU/DZ%0aL6ZrIXAQBQUAQiAuBxJNAkBH+YYoyByDIw+ZtC7V6YvfwbFWXwlyANPkAYp4gfGbuP1Zho0%0azBEQZP81w7M1DkW4yq2Cl2YdtGm9Yoo6wChm3b6fwoyCyI6/I9U6OK5gsIA1PQuAo+x/nMP%0aFFHiGJcV8Bfu/APxPdJKRSYhCL/KFsepH1Oogam/QrK+AUBQUAQ8IdAokkgE8CocwAyAdy+%0a5bj4AFruFyZ8puLHCmCSUkFg2Faizg9jUZmBRkGcLPBmVUCrfyGrgFjGQQjDkllg4RQQBnN%0a0CwgTZ25Ar2ae+Yii9TrJdrQIMPlDmplSMg0FCSylUopqbSldH5mLICAICAJRIpBYEmgSQP%0aigRUVAQBygAIIA9ndOTMHSSiymVPCxI20KIKZmJXzsF8hmoT6mH2tVEHkzEAqwjtIMFIMPS%0a5zsAPCiAgbJD2jXF++Lgsxi3E4BYdxMQeMMCMPzy7f0ShTztZOG4zeOX0r8MDlSaOIH6mGA%0apRYgBlMW30APF16qCAKCgCBQAggkkgQyAcSPUZRBSEDwOtbV0qNru4QA2ty8wN1MCG/dtjm%0alaLviNgNFEBUUq99e2AnDpNJNBdz+9HDYLqacH5bMMol0CgiDDjvsg4JOGUuUO/AiAMXuZU%0a6U/Uhb0SAABRAvk0pJCQQypRQgBvMRNRAoSBEEBAFBoPQRSBwJNAlglOoTE8Ant0z1acJln%0au4KIHA3Uz9Yt5P0UbBeq6jNQDFXBFE5vc/+XgmKBUfnNM9/78YKc5PiUAHtgtDkdJpnI6gK%0aiGbjNAXNM2x9OM1E8YXhxH09e4Hctg5eLnFh01DeTvvyUl+VtkJI+zzM8YsaaKIh64KAICA%0aIlCYCiXrKgOkhmyMKASzcDQc/QODOqiu2zcAwhRtJ/p6czECHuuvzn+yxBitf19+73OMZ3q%0aqhPWuqic0b6wjqH/sEemvJey0781PvZ09GMrULCIN2kBvQSQWM2xS01M08b6qZaq7u59olt%0aW6p+QXCB7mUAsTgvmE1sFSC+CT1syDjEgQEAUGgmAgkggTihwYEEGZCeAMZNQEEwKIAOt9m%0aSL+ByJ8ouBbYxnVIYrEzA4U5VlTBYDBnNp9EBE82Cw2LBauApnkpVMB9XWPZpuNSAa3mp9k%0aOPazMWtPiGBAGUUGLFRAGQ/cS8bPUiaKHS5jIKqXkFwiASy1ADOaE34BSM93FvKQIAoKAIC%0aAIZBAoOglk0hEnAbRLAYHpW80Kw9wUaQwCg/mCfOPHngPvQBFMYioIjNV6vdgMFMEZoiwwn%0a4y6FEMFZAIXZi4wiw0SEAZ9xpkbEIqwl4ifIIpSio8ATECZ+GG91EopBohhNRCuAVIEAUFA%0aEBAESg+BopJAJoCANcocgGjPShiwzyz5jpt1862nlQDix90MBMORQJkQ5pt3IY8XwgwU8+F%0aUCFDsoKBFYRJqtsmYxa0Coh874sn9e1myWWyQgDBx5gbE2KHwHds15DoNJoppDRyztOqy6/%0azkYLIQKLUAMUAXLwiZvCcLbRmNICAICAKCQFgEikYCQUBgdoi3wh/+6JasEhV2Qjj/rm2tu%0aplCKIDoqLZ9QEeIi9IkUU8gxv+sgV+shDDGrgM1XQgzUAwM6pkZECYKk1A2L+WJIw9g3L6A%0adsST+/e6zBcQZv4zPY5NFSIgTHdn9JFUHSeUkgMvlucGGkrKsPFiiU0LzfWkjC+KcZRigBi%0aogXhRiN8HKYKAICAICAKlhUBRSCB+UGB2CALIwUiighUEEApBoQhg2coz2h8kapPEqPCwaw%0acKLAfgwXErIbQ7p5j7rKotlFeUuDA31b+waiCraaYvYCYIzCCtXlSu5xG1LyAatRJP3ZGP/%0azBumMXaqYBoBgFhVuxwVuLiNgUVf0AfF1OqFgSBUgwQw8Dh90KKICAICAKCQGkhUHASyAQQ%0aZiZREkCYfn2kc5EQQA/3p+n3xwQwymvhYQieq1jNQHFi08oLFGU0UHMwHETFDAjzxt6ewAF%0airGQMKuDqRZX03acvZdVAs/8o1u2Ip9922Z/QziSRA8K4RQX125/f+qXuD3jtkDPB9ouV1C%0a8cAqUYIAZqIH6v8VshRRAQBAQBQaB0ECgoCTQJYJQRQEEUNm9bSM9uPSsKYJ570/T7syqCe%0aU4tymGrGSiU16ijgVonBhNQUw00zUOtdd227cgYq4DsE5hEFRBzwvwREMauPPXpdtr0sHN2%0a+LhNQb1E/Ey7P6Ad7mnfB8sPfOdwMdd5X9qXpRggBteEg8Sk/frI+AUBQUAQEAQmESgYCYy%0abAG7fclwI4OR1tV3jN7lMwDk1RBIDwWAChTYDZdCsamBQk9C0qoAgr1A/7UxBoQIWMzcgrp%0aGXiJ/ta2v4csoygQiUYoRQhrkUA8RgbqIG8hWWpSAgCAgCpYFAQUgg1Cf2QWMCEgV8IAlQA%0aEEAnSIAWolE2H7T6AOIOeOtu5kA3poaIiwuUZ9faDNQ6/itaqDfADFpVgHzBYRxyw1oxTHq%0aba8KX8e6Wtqx1TlwTdTjirq9G8cvBWoyTl/MQAOynMTBYSy7S2oTAWIqGyfzf5bK5EQNLJU%0arKfMQBAQBQSCDQOwkEGQjrhyAeNATApj/VgYBNBPAs0lolIQ8/yj81SiGGajdCE3fQNNE1K%0a6uuc9OBcTxuH0BEczFDEJjjsnLOsirW0AYtFFMU1CvCh8HjsG9LiUZCCDK5HQoCBBTiiQQ1%0a07UwOlwB8scBQFBYLogEBsJBPH41je2aQIYRw5AEMAnt5wTBdDDncoqLMw+YRJq5gb0cHrB%0aq1jV27ijgdpNkE1CmfjxtkkK7c7DPmcVcJji9gWEYhmmgLzCFNQpIAzadgsIE7cS5UXhY7U%0aQY8ULKDvfM5BDu/04JwnlppqJJAwjtjHgO6iUVUEEiOHvrdhALELDrAYm+bNTBFikS0FAEB%0aAEUolALCQQPxBx5QAEQWAC6IS4lUQ41fO6P60moJifSfqwDpPQJCuAdmagyMMYVzRQt3uAC%0aRUTP952OwfHnFRABIHh/ID52vB7nBU8Jqt+z+f6UAGTGhAGY2SFj8drt7SqhXY+r6VMQOww%0akX2FReD/b+884LQozj/+AEc7eocDEVBA0agodiKWWBM79gJYMCYxUaOm/O0ttlhRDPaOirH%0aHqLGgYAXsUlSULvXod1L/8+w5L3v77tvu9n1vd9/vfD53uzs7Ozvznd1397fPMzMqAktarC%0ansSQt0NrUGcv8UCDangQAEIJBHAoGLQBUaVgAGPe2AFXdqAUwVbJpU8wSmOi5VfNQFoBV9K%0aszdfQJT1beu471uoOvLljrzMKqLVaGDFVRqDVQhqNvWMpiqLFaMuV0yq0YErZRLTjTuy+NW%0aSz5GBLVTOqQqVzbxWvZUA8Lo8ekGhNH9+bYCui18er5UwVoL9Zr3G4DExvuJw1R5RiF++pp%0a6oS6mtoX+BhVLiKtLqLUG6rOeAAEIQAAC0SUQqAjUh4J1PcyXAEwn7hCAmy5EfdHVttB20H%0aV3n8BNqcK15m0/dafSF6l8TQqfTe291j/dtpZBv+PVCug+RucFtMHOD2i3g1yqOJ3yVO1dQ%0adUKmMoVNN2AMIUQIPqBYNaEzPPnWWthlK0Vfm0Q5PVCXvkloL9ZcRWBSk6tgQQIQAACEIg2%0agcBEoFsABu1u6BUHfsizSeN3XKq4KFsAtU4q+rQvpgYVg7oeZstHmNxAHWiufyrqrDVQozv%0a2a+fau2nVWgGtBVH3WCugnR9wU+rg1qwFz219zDV3W3a/aSE0r7qeG9DWZ+7ESrvqu3RbC9%0aXq5Peyaj9U+WZAZN4I6O+PFebFYhWMY79AvUDsMx5rYN5uFzKGAAQgkHcCgYjAfArA/UZVv%0aXBjAcz+WtBBL/TlV1+67EigYRaAWrMwuYG6SVsXUCsEdVv7zalo8oa6sgJ6+yB6y5XNti27%0anwVK5wbUkGpAGN1XCFdQa+HT86UK2VoLUx1PPASCIqDzBca1X6BlpB9UCBCAAAQgEE0CtRa%0aB+RaA6v6FAMz+4tL2sKN/utezz6HwKb1W3DC4gbopWPdOXaorqC61D543qDisCyuglqM2Vk%0aA9XsveZcIcXU0KmayAhXAF1ULNmrgqqWx+EdZaqFYn78cPdY32i/fLp67itqnI7PJaV2Xjv%0aBCwBNQaqB8b9TlDgAAEIACB6BGolQjMlwBUly61ACIAc7ugtD3sQDDu9dxyKWzqMLuBWhJL%0avixPDAijbqHWOmj361LFoQ6qYkOh+gIGYQW07qSpXEF1QJh04b61jdLtDmSfWviymfzdWgv%0at4C9+J/cbLMYvHXHBE1D22jZu19DgzxKOHOM6abyXLtZALxG2IQABCESDQI1FoLoZ2r5mtn%0a9AEFVWUTB4VDcEYI4w9cXK9nWyAjDowXlyLFJWyf3cQPXAuhgNNFWB1cpmBZ7bGugeIMY7M%0aEuh+gJqmWtrBVQhmWlAmFSuoGoFzLcrqNZRxV2m4O4PmCqtvUdS7Y9y/KTKGv+cR7naoS17%0anCeNt9Dts1+fPwQIQAACEIgWgZzfGvTHXgWghiGnDU9yt6pN9a0AHDN8Ni6gOYK0glwPi8q%0aLrp8baGnZatkwtUOOtc9/8gVfV01Lks4KaMVY1KyASi+VFTCTK2ghhIcVdysnpp9A3d0fUO%0a8BdYuOYui/fl0Ui511me3gMFkfEOGEcZ003t0k6hJaTG3qrjvrEIAABKJMICcRqAJQR53UE%0aLSVSQWBWgBVAKZ72dN0Og9Yun6CuTRI1EcB1bq6B3+xo4J6+0LlwqQQafXFfo+z2ldz8dNJ%0a4ZdPTR5wpRDlyXQOt/izfQTV+qehrqyA2o/PCs9M5U+1X62AKnBrOiDMJw1KUmUdWLx38vd%0a0Gdv+gJrG6/apv19h7w+Yrm5x2BdVYV5T9nGeNN4yUWugfnQhQAACEIBAtAhkLQKtANSvfv%0akQgCrsshWA6SaLzwW/nYi8Luehy6W8fmnV9VODdcsJ2jrrd84g4qLgBuqtp3UFtYJQt3e+b%0aIDjKmrF2NEDq4uiZ8blx6pjR/P0ljHX7UwDwqTLr2CuoOa3IZf+gFrmVGLPKwzT1a+u9u3Y%0aJL3Fs67KFfR5bf/AoPMNW35xni/Qsta2tM8iG8cSAhCAAATCTSArEag/7naycSs2gqqWtey%0apsMvGAhikANQ6RFkAqjDXgWCCFuVBtW2qfKLkBuqug3uAGBWAOl+giij3JO2DB5bKmHGVif%0akB3ccHua7nVTFam5DNgDCDbp6b8hSFGBBGT24He0lZELPDuoxqGr0v/EJU3KT9yp5NXCGss%0atmUgzSbCMR90nhb02Kz8Np6s4QABCAQZQIZRaAKQPvylE8BmA6iWyimS5ftPrUAaoi6ALTC%0aPNt6hyFd1NxA3czU2qcDxOiAMCrAVIjpttsK+PXMtYlDJs/cmFgPcsU7EmlN867NgDB6zkI%0aMCOMWd+nq6R09NAoWv3T1ies+bRf9cFVsIa6Txtt2xCXUkmAJAQhAIDoE0orAfAtAxZTJso%0acA9L+YVJhfe/1NgQ7M43+mYGOj6AbqJmAHiNE4FYDu7UJZAb19EN3ly3bdTnZf0wFhCjU3o%0aFfcZVM/dQX1Wiai1B/Qr39mNvWOWhpto2IYUKQYJo3Xa485A6N2B1JeCECg2AmkFIGFEICZ%0aBndBAPpfnto2+gIV9sFfvKVP5QZaMTfz8P/evOpq2/YHtOdXQaaWOe0LWAgroHXhtNZHW45%0acl2oFVDdWP8Exq8y4V5q5AVNNC6HnKpQraDb1Umuh22VULU1+lkC/uGzyJ01wBIphfsDgaE%0aUvp2K08kavlSgxBCAAgSoCviLQCkC1NOXDBVRPjQCs2SWobaMP2qDbpWalyf6oVG6g+pU8T%0aHMCZlMjOyCMptV1DYWyAlrx5py0Fv/UlbX7pHm+OUzbtamsHLvId5+NLJQrqJ4vXV9hW55Z%0aE1fZVd+ldWn33UkkBPJIoFgmjddnklp2U/XJzSNisoYABCAAgRoQSBKBOt2Aiox8jDK536h%0a2ThERgDVoKXNIVAeC0dqmcgONYr9MHSBGRZQGtQzueVB7eWhtR2db/+WrL6B14aytFdBaE0%0a9vuCZRZvfKvD3bSLoBYQrlCuouU7p1r8toqpFB0+URln3bVFTUuCiFEOY1LlwRH1gMk8bb5%0amXOQEuCJQQgAIHwE6gmAu0k8PkYbVIF4KwJFVgAa3FNRHEgGK1uHNxA3c2mIkwtgNofUCeG%0a77himTTctWfeRwRVK6C7D6K7TLmsZxoQRvMKgyuoV9xlU0f9UOJ1+4xSf8Bs6hj1NNo+tp2%0aKxX2wGCaN1+tS21at7gQIQAACEAg/AUcE6gP5oftHOf3MghaA6gaIAAzmQtCvrFHrBxgnN1%0aBvK2p/wMEDm8isMdMdUfhxl655tQKq9VGnpahNsNbE2gwIUyiLk7ufX6o6e/sDpkrnFYap0%0ahEPgXwQKIZJ45WbPp/0XtNuCwQIQAACEAg3gfoqAK2FKeh+ZvqCNnhUNyyAAV0DQbdPQMVK%0am43XDdQOlR5FN1B3RdUNdOH9E6Vf94aiE8Jv3b2BYw10pwlyXa13b1/2ccINtaZ52z6FfgP%0aCaJ5hGRBGfzsy9fOzDNzp/Pr++cXZY8O27L9+XdiKlJfyFMOooHkBF4FMvSPzRqDIFBECEI%0aBAURKon28BOGb4bFxAi/LSSnYDVQwt+y6VKI0Gmq7p9m9bIS/27uu4hO48b45jDdSRQoMO1%0anpn3VBreg7NJ92AMDoqaKYBYYKuW6r89ONBNqEmLqPZ5Bu1NGHrp5mOnxUJxTRSqH70Ki1b%0anQ5LbPbpx0pcQmPTnFQEAhCIMYH66mIYtIVJ+4CpBVAFYKaR/ZgGIp5Xl58baP2+CyWKo4H%0a6tZD2BVQr4Pj/LpJhwzvLmHGVziAx6iIadLDWO5tvTV1C225bNbl9qgFhxp5flnFAmEK5gm%0apdP/xXua1yyqW6jLqDd1CYqPUH3LHJBnd1WIdAJAkwZ2Akm41CQwACRUagfj4E4GYDmiIAi%0a+xC8lY3rm6gtp7aF3DMuNVS+uEPTpQdEVQHjKmppc7m7V66rYAar26odmRSd7ps1lU8Nnj4%0a85RzA2oeYRgQximHEXeZPiBZl1Gbzg424mVBf0AvEbbrgoB+AFtftrQuTl0n5yyWQX/qBC4%0anhQAEIBAAgWqjg9Y2P7dVz76YpcrTnTZVmlzi7cM16n3NcqlzWNNq22pwTwUSJzdQtQJq0L%0a6AKgbfLG+WEH7eyeSdhLX4p1ZA74igNRGaVkzWdEAYrUKhrIBW3NUCW+JQdUuz7oeJSFbql%0aICKcgRCnTZB3k+uH5fp95l3zJwAAhCAQK0IBCYCcxF1uaTNpnYIwGwoFSZN3N1AlWKVFbDS%0a6Quo2//957fidgOtiUjTfLxBLYpBjAiq+VqX0nQDwnjP794uZJ+zbPv5edPpS6ef4IuSJTB%0aV+7jbIk7r2jZqwS2GUCyTxtu2xCXUkmAJAQhAIJwEAhGB1vLzxvDFGWuJAMyIKNIJ4u4Gaq%0a2A6v556YktnL6A2mBu4ReENVAtdyosXzz29ST3z1zzz3ZAmDC5gmZzE3j7A6p1ySv4vH0Es%0a8mXNPklUEwDwrhJFtOk8VpvvRcZIMZ9BbAOAQhAIFwEai0CrQB0u/6lqiICMBWZeMT7XQtN%0ay1bFZjRQbSVrBTx6YIl8PXNtYl5ArzBzi8KatK5a7jQPDX55+cWlOk9tB4TRfAvtCprJndy%0a6jLrTed3PUvURTMUpyvGTKmv9Ux7l6kem7MUyabw2CHMGRuaypKAQgECREqjVm4PfS38qjv%0akQgA1brBX6AKYiXth4PzdQddPVlx79Ah6H4LYCDh5YmrAC2rq5hZkVhTUZJMYeo3nYUNMRQ%0afX42g4IU0hXUFvfXJfWpVBfPG2IWn/AbSoqbNGLZqnuu17xHufKF8uk8bYN/dyz7T6WEIAA%0aBCBQtwRqLAL3G9XOKXldWQBVAG6Y2qFu6XH2BAE/N9C4ifRUVkALwQo/u20teXY7m6V1A3W%0aPAKr5urc1H++5UuWdzYAwqY618fetbWRX87709vNLdUK/dF5XUD3WLy5VnsQXjoC2ixXuhT%0asrZyo0AeYMLDRxzgcBCEAgewI1EoEqAGdNqKg2+mOqU6qFSKeMyKa/YKo83PFqXUIAuonU/%0abqfRThubqCZrIC2FbzWQLXCWcueTZNuqW6gb1/2sfz4VXm149z52uO9aWy8e5nNgDCDbp7r%0aPqTauloBC+UKqifWfn5uF89qhXFteNP5WZPoD+gCxmooCBTTpPEWOAPEWBIsIQABCISLQE4%0aiUAVdrgJQJ43PZtLnbLAgALOhVNg0xeAGqkQzWQEtdWuhs8JPp3dwjxxq0/ktd75sgDMdxI%0arJS5OmhdD0XpdQ79QR3jyjNiCMXkuzJq7yViNp2y+dDgqjL5s2RLE/YP/162zxc15+0qAk5%0a2Pq+gA/4V7XZeL8EIAABCAAgWIhkLUI1BcvFXS5WAA1/Zjhs7P6sp8JOAIwE6G62V8MbqDZ%0aWgFtC7jdQFUU+lnxbFq7VNGook7Ta7Bi0u7X7VxdQtUKqNbC0xuusdlUW449v0zSWQGrJS7%0aAhl5L+vuSKZTt1CRTEmdUQvojZcRUZwncbVNscwYW26TxuITW2W3GiSEAAQikJZCVCLQCUA%0aVdNn0A3emzce1KW0KzEwGYiVDd7C8GN1Alm60V0LaCFXDWGqjxqayBmkb/dL8VgDYfr7unn%0a5j0prHH6lJFY4OHPxe/uedmlYk0H9Re0k0LUWhXUC3z3ImVukgb1L3c613g5/oZtf6AOzbZ%0akLbecdwZtTaKYxsUok64hBaCMueAAAQgkBuBjCJQX/RzseghAHNrgKim1nbe46z21V7GVax%0ariMtooFoXawXUdR0R9KrHM1uqNG0qa6AVfer6eehT+zviT908/QSen7tnti6h6gqqAvHYbx%0aZqcZLCtF2bysqxi5Li3RGFHBBGrydvPz93Wdzr3nR+rp9+otCdB+sQqCsCxTZpvHJWsc+cg%0aXV1xXFeCEAAAv4E0opAO61Dti6dCEB/yHGM9XMDLS1bHbsRW+2E8FXWwNVZN6W16llroLUO%0aWhGnAk8nglfx5yf29ET2GHtS3fa6hC75stzXyphpQJh5e7bJ6ApayAFhtI417Q9o+dilnyi%0a0+1iGg4CKAusGWmx9A4tt0ni94uzULUccfmg4LkBKAQEIQAACUq91uw4b4QABCEAAAhCAAA%0aQgAAEIQAACxUEgrSWwOBBQSwhAAAIQgAAEIAABCEAAAsVDABFYPG1NTSEAAQhAAAIQgAAEI%0aAABCAgikIsAAhCAAAQgAAEIQAACEIBAERFABBZRY1NVCEAAAhCAAAQgAAEIQAACiECuAQhA%0aAAIQgAAEIAABCEAAAkVEABFYRI1NVSEAAQhAAAIQgAAEIAABCCACuQYgAAEIQAACEIAABCA%0aAAQgUEQFEYBE1NlWFAAQgAAEIQAACEIAABCCACOQagAAEIAABCEAAAhCAAAQgUEQEEIFF1N%0ahUFQIQgAAEIAABCEAAAhCAACKQawACEIAABCAAAQhAAAIQgEAREUAEFlFjU1UIQAACEIAAB%0aKJJYK9Tpov+ESAAAQgEQQARGARF8oAABCAAAQhAAAIQgAAEIBARAojAiDQUxYQABCAAAQhA%0aAAIQgAAEIBAEAURgEBTJAwIQgAAEIAABCEAAAhCAQEQIIAIj0lAUEwIQgAAEIAABCEAAAhC%0aAQBAEEIFBUCQPCEAAAhCAAAQgAAEIQAACESFQwkhTEWkpigkBCEAAAhCAQNETaNmqTdEzAA%0aAELIGT1q2T09rararl/UtEHispqR7JVhIBLIFJSIiAAAQgAAEIQAACEIAABCAQXwKIwPi2L%0aTWDAAQgAAEIQAACEIAABCCQRAARmISECAhAAAIQgAAEIAABCEAAAvElUPLOI73iWztqBgEI%0aQAACEIAABGJAwI7hsHxZeQxqQxUgEAyBNY2071/TapmtWVshy1etqxbHRjIBek0mMyEGAhC%0aAAAQgAAEIQAACEAg5gfvWrJP7Zq0IeSnDWTzcQcPZLpQKAhCAAAQgAAEIQAACEIBAXgggAv%0aOClUwhAAEIQAACEIAABCAAAQiEkwAiMJztQqkgAAEIQAACEIAABCAAAQjkhQAiMC9YyRQCE%0aIAABCAAAQhAAAIQgEA4CdRr3a7DxnAWjVJBAAIQgAAEIAABCEAAAhCAQNAEsAQGTZT8IAAB%0aCEAAAhCAAAQgAAEIhJgAIjDEjUPRIAABCEAAAhCAAAQgAAEIBE0AERg0UfKDAAQgAAEIQAA%0aCEIAABCAQYgKIwBA3DkWDAAQgAAEIQAACEIAABCAQNAFEYNBEyQ8CEIAABCAAAQhAAAIQgE%0aCICSACQ9w4FA0CEIAABCAAAQhAAAIQgEDQBBCBQRMlPwhAAAIQgAAEIAABCEAAAiEmgAgMc%0aeNQNAhAAAIQgAAEIAABCEAAAkETQAQGTZT8IAABCEAAAhCAAAQgAAEIhJgAIjDEjUPRIAAB%0aCEAAAhCAAAQgAAEIBE0AERg0UfKDAAQgAAEIQAACEIAABCAQYgL1TNk2hrh8FA0CEIAABCA%0aAAQhAAAIQgAAEAiSAJTBAmGQFAQhAAAIQgAAEIAABCEAg7AQQgWFvIcoHAQhAAAIQgAAEIA%0aABCEAgQAKIwABhkhUEIAABCEAAAhCAAAQgAIGwE0AEhr2FKB8EIAABCEAAAhCAAAQgAIEAC%0aZQEmBdZQQACEIAABCAAAQhAAAIQCAWB7r36hKIcYSwElsAwtgplggAEIAABCEAAAhCAAAQg%0akCcCiMA8gSVbCEAAAhCAAAQgAAEIQAACYSSACAxjq1AmCEAAAhCAAAQgAAEIQAACeSKACMw%0aTWLKFAAQgAAEIQAACEIAABCAQRgKIwDC2CmWCAAQgAAEIQAACEIAABCCQJwKIwDyBJVsIQA%0aACEIAABCAAAQhAAAJhJIAIDGOrUCYIQAACEIAABCAAAQhAAAJ5IoAIzBNYsoUABCAAAQhAA%0aAIQgAAEIBBGAojAMLYKZYIABCAAAQhAAAIQgAAEIJAnAojAPIElWwhAAAIQgAAEIAABCEAA%0aAmEkgAgMY6tQJghAAAIQgAAEIAABCEAAAnkigAjME1iyhQAEIAABCEAAAhCAAAQgEEYCiMA%0awtgplggAEIAABCEAAAhCAAAQgkCcCiMA8gSVbCEAAAhCAAAQgAAEIQAACYSRQEsZCUSYIQA%0aACEIAABCAAAQhAAAJ1SWD5svK6PH1ez40lMK94yRwCEIAABCAAAQhAAAIQgEC4CCACw9Uel%0aAYCEIAABCAAAQhAAAIQgEBeCSAC84qXzCEAAQhAAAIQgAAEIAABCISLACIwXO1BaSAAAQhA%0aAAIQgAAEIAABCOSVACIwr3jJHAIQgAAEIAABCEAAAhCAQLgIIALD1R6UBgIQgAAEIAABCEA%0aAAhCAQF4JlHTv1SevJyBzCEAAAhCAAAQgAAEIQAAC+SQwc/q0fGYfu7yxBMauSakQBCAAAQ%0ahAAAIQgAAEIACB1AQQganZsAcCEIAABCAAAQhAAAIQgEDsCCACY9ekVAgCEIAABCAAAQhAA%0aAIQgEBqAojA1GzYAwEIQAACEIAABCAAAQhAIHYESnr22DzwSn3/wwwnz3zkHXhhyTAjAdoz%0aI6JIJaA9I9VcGQtr23On49/PmJYE4ScwcfTuTiF5foa/rbIpob0/s0lLGghAAAKFJFAS9A+%0aU98EVdP6FhMO5RGjPeF0FtGe829MKiHjVsnhq4xXyPD+j3fbe39to14bSQwACcSOAO2jcWp%0aT6QAACEIAABCAAAQhAAAIQSEMAEZgGDrsgAAEIQAACEIAABCAAAQjEjUBJ3CpEfSAAAQhAA%0aAIQgAAEIAABCBQDgdOGDpF/XHtNTlX984UXCSIwJ2QkhgAEIAABCEAAAhCAAAQgEA4C77w7%0aTq659h9Jhbni8svk2eeel08//TRp33vvvY8ITKKSJqK0tFS6dO4k303/Pk0qdkEAAjUhsFX%0afPs69tXbt2pocnvaYli1bStMmjWX+goVp07ETAhAoHIEtevWUOXPnSWVlZeFOypkgAAEIxI%0azAt999J7ePuDOpVioCX331VXny6TFJ+zQidpbA8/74e/nlwD2rVba8fKnc/9AjMt6o3tqEX%0aXcZIGcPP0OOPfFUuen6a6WZEYVnn3Nu2ix79ewh++6zt9x7/4NOumyPS5spOx0Co0beIe3b%0atUvQWL9+vcycNVtuvX2EzJo9JxGf6wptliuxqvRPPf6wvPb6G3LvAw9Vy+C+f90lc+fNE/2%0aR+vXBB8mppw33fem79qrL5dw//8W04axqx9dm4+ADD5Chp54kJSWbfurefGus3Hn3qNpkm/%0aHYffbeS3575unSsGFDufWOu2TbflvLfvvu7Rx39HEnZTw+DAna9TtVemx3drWiLF/8pcyYd%0aJusMct04RdHvCRzpjwuS8xfulDSrLM077K7LP322XTJUu5r0/cEU8bfSr36DWTSkwOrpdvu%0aqFdlxmcjZdl3z1WL773/PbJyyVQpadTC/LWU78eeV21/nDeeefIx5zfyvAv+klTNKy+7WLb%0adpp+cOuxMWblqVdL+mkT4PY81n+UrVsjQ08+S6665Uv556x3ywYcf1ST7QI5p2rSp/PH3v5%0aXrb7olkPzIBAIQgECYCIy443bZYost5Nrrrk8q1qY3o6Rd0Yxo0KCB87X/7D/8yalA9802k%0azNPH+r8yNdWBLqJvPra/6RpaVN3lO/6oL0Gyu677ZIQgdke55sZkdUI1K9fX9546225c2TV%0aC32f3lvKeX86R84xD/SL/nZJtbS5bNBmudDalPbryVNkjz12qyYCO3boIG3atJaRo+6V5cu%0aXS2nTUl8BuCmX4Nb2329fOeO0IfL46Kfk38+9IBs3bpQBO+0oF5z/J2lirIL68pmvcPSRh8%0atXX0+WK6+5zjnFOb87S+6+5z55/X9v5uuUwedbr4GU//ihTH+76kNXg6YdpGO/IbLVXjfI5%0a88ekvZ8M78YJasXf5U2je4s7bSLdOj16xqLwM23O1OmvHuRVJhyesOC70eGWxoAABY8SURB%0aVF+RTr0OqyYC6zdqJS3bbSszJtwk9Y0IrF9S6j0s1tv16tWTzbtvJnpfLli4ySquQmgb86E%0ai6OB9HgedfxD5qXfPrrvsHERW5AEBCEAgdAS+njxZLvjz+XLasGFyxvDh8vbYdxJljJ0ITN%0aTs5xW1KtxnLBM333id8+C7wnztnDFjhuyww/ZOihNOHip/u+jP0t9sq6iYMXOm/N+lV0pFR%0aYWo++d111whXcvK5KeffpL3XV8rVXC0bNlCXnjxZfNC2USuvuJSZ069tevWyZdffiVX/+MG%0aufhvF8n22/3CyfeJRx6QO+66W9zHNTJWgssv/T/p26e3U5Zvv5sul15xtXOukSNuk5mmLNt%0avv53UNw/uSZ98Jtfd+E9v9dh2EZj2zbfy/gcfGmvTgU5sOr4XGiGwZs0auW3ESCetWm4GH3%0aWkzDMWq3Rtpse1aNHCvEh1l+bNmxn3xemOmJg/f4G0NPFXX3mZuV66OHm/8+545wOAWr6KI%0aajQuvySv0unTh1FeWhQMbTGuHdOmDhJdtt1F+nfv+q+030X/flc2XnATroqL778irPUf/qi%0amuqeTNemiQx+Xjn15BOd6+GZZ59P7NJy3HPvA/K7354pI8zHA7UApGrPxEEpVs44bajsv98%0a+jpWxfOlSueKqa6W7uS7+cPZwady4sXTq2FH0vtegL8NnDBsiJ59wvAw5PZrXw/qKhbJg8s%0aNS1vtoI6BaiVFQ0mvPq6Rl++1k3dpVMvPLe2XptKed+rbuvJusrVgka5d+J732vlVWLJ4sn%0abc41FjsGsq8b56RhUYkdtz+91LWx+RVv5Fse/gLMm3c35MtjOYcZTtdIJ16HOzku2Dm6zLn%0ao+ulTZ/B0nWrEwzXptJ798vkp9ULZeqrQ5w09t+i6S9I177HSf3GbWTDT+VOdMseB8iaysW%0aypnyqtDH7Shq1ltVz9IFYTzpud5aU9T3WrDWQRbPfkdkfXiWddzS/E6Yei7+qasct9xsp84%0a1lccUPrzr173fIE/Lt+EtMflPsaUO/rKiolCGnnCg33nxboqwnHHeM+TjzkzRt2iQRd9IJx%0a8mBB/zK8Xj5yfxWjjDPr/fe/1D02TRlyhTnfm7UqJFx55wrf7/48lpbD488/FA57tjB0tBY%0a7ZeZD0ZXX3u9TP/+B9Hf3A4d2ku3bt2ksTmfflx5d/x7zv2khX3jzbdl1H1V7ZMuD7/7XMX%0afSccf69RZ79VxxlvIflRMgGAFAhCAQIQJ3HHHneYdbKI8/dRoefaZMfLhRx/LqUOGOh8CYz%0a9FhL406gNutRF1+uWzdauWssvOA+STTz6V++5/SM40L3IqANVacMvtd0qH9h3kkr9Xucqce%0a87vpKN5kXvo0cfleSP29nK5mbZv307atm3rXBZ/OPss84DqKg8Yl1N9gKiIULe3J558Wj79%0a7HPn4XrbiLvky68mi/u44WecJr1Mn4irzMPucvMCudlm3ZwXSM1Uy7lj/x2cF9anxvzblHk%0anp5wRvg7zUnQVyCre9SV74J57mJfyfcVOsJyOb/v27RPtV8W7lWHeKmOb6XHqMvW/N99yrp%0afNzIvJsYOPcur2e/Py38FcF/ea6+rZ5180bsCDpFmzZnmpdxgz/fyLL6XSfCwZfNQRieKp8%0aPv008+c7Vbmmta+eRr2GbSX8/X97XfedYT4r/bdW6OdkO6eTNem9ni7bNas1FiKx9rNxPLN%0at8c6QrP3lluY+zF1eyYO8FnZwXycOfjA/eXRx5+U8y74q6xevVouvfhv8oX5AKT3+sqVK52%0aXVV3XPw1j/v2cuWZG+OQWkSgjyNpucaRUrJglG9Yskx67XSLr11XKZy8eJd+8f7n06v8nad%0aS2n1OZpi17SANjadNQ2qqXEWzHyTfvXSbTJ9wg3bcZJg3bbCmLv31G5k4bI5Wr5sm0d/8qa%0a5dNd9K7/7XpfYy06zpQvnz9NPnitaHSptMAadfvJFlmxKAeo2H6xJtl+kdXuw9z1teZ/H5a%0aPV9a9aj6KKSRnXoeJj9+V/VRoHFpJ2ncrJOTttWWRzoC8JsPrpSv3zpHmrfpLV12Ok9WGxH%0abudehTpr6TdpJqw47SLvu+zvbTdpvL02adTFC9xtnOyr/xpp7Tp+B+rtpw36my4LG26C/cf%0aoB55X/viYX/OXvMtf02ztt6KnObn027fXLgc51fdHfLpbWrVvL+eeeYw9NWrZo0VxOPvH4a%0an9eq6Nun3LSCfLuuPHOs3DZMiMCzYdVDXqPbmlcmZ4zv6n6jNWyDT99mNz1r3vl5VdelYPM%0afagf4DLl4fe7/b4RtY+PrvpwofepftQlQAACEIgbgR+M8WvnXXeX666/wfn4PuTUU5wqxtI%0aS2NF8NXz85y/w+uVwnbHOqZCyQS1G1v//0Yfuk4mTPnVe2nV/69atZNipJztJt95qK+ehYB%0a8M/bbeSrbeqq/NJrH8xbbbOH2hXvrPf524tm3aOGLg5Ve+d/pCqdD74MOPE+ntyk479jfuY%0aW84QlHjXnzpP3LwQQfY3fLRxxMcd0eN0AfdvsZa9cnPL9SJREW+ss/eg0T/bNBBRW68+VZn%0aMxNfe4x7qYP+aP+1VG2mabWP6SOPPeEctpvpJ7rdL7Z11rfdZhvnpeSVV19zttXtSkVQMYW%0aJxtK2q3nB1I8hm5kPI/oC+PQzzyYh2HvQLx2xbr+6tzLi8PRhVS+ZexkX6lT3ZLZtqlZ8DW%0arR9wZ1C9U/tS5oSNWe3uPc2yoA1QLy4sv/caL/cf1Ncuftt4jJ2LnXTzdWvx9/nJ+47/V8K%0ahCnTJ3mzib0662N6Nr2sKo+dY2atpd1a5bLd8aVsp6x3um+z146RtavXiAV5m/BjNek7eb7%0ay49Lvk6q1+zJj0rlgolO/LI+x0rLsoHGuvagVK6YLWuNoFzjc4wm7mAsdzO/uMexKOr2jM9%0aHStethzjHqoVu48b1UmlE2LrlM3R3UphnrHadev5GyqeOlvqm/M2N+Px23IVJ6br2Pd70YR%0awtq2a97eyb8ekd0nfPa+Wzz4+QJgMulPpN2kjzzrvKsoWfmHrv6KRp3W0vWTxnnFOGpAxDH%0aPHRhImyt3mWHHHYbxw36T332F0aNWoo//lvlaDSoi80H0xv+OetTl89/Tj2gnk26UdR7eOq%0aQa1x9pn2/AsvyVFHHO7E+/1rajxl9IOYO2zYsMHJw8Ydd8zRsnTZsoQVTq2A99w9IvHbqgM%0a62Wf4MUcfJbPnzEmI1t8ccpDzDNhpxx3S5uF3n99x593mvqzq32rrY8vEEgIQgEDcCFx/40%0a3ywIMPJboDxFIErjKd2h8zlj0Nc+bMNRa46i8l7k7o+oBSK9u/n3q8WlurkFNLwsRJnyTiJ%0axrroVcEqtuXvui683z+xZcSx6Ra0ePUMvL+Bx8lkox/7wM55ugjnfw08uvJUxP7Fi1abNK3%0aSmyzUkVA3T910B8NKsZ04B4dkOOmW27PyLcqh9z/6wuIDT/MmOm4Fmt7qiuV+3r53Lz0F5s%0aI1Bc1fanssXl3Ody8ZKpFzG803Z49e8i4ce9ZjPLOuHEJEZjunkx3z6xYsTKRn1rmVHipxd%0aErvLSt1OV0hmk7DX7tqfFPP/FINWuJxmnQD0hb9e3ruJpWxYjMM4JPPzYN2uuXCWFo90V5u%0aXrZD6KCSMPaClNHs62hiRGAGzesl/XGimfD8vkTpds2Q+XHTza5Gdp9q5dMsatSYQRbw8ZV%0aXhSJSL+Veg2lRZutZPrCTxN7V8+fJM12u1zqNSiVjetXJ+JTrZRPf0l6/OIsaVDaUVptfqC%0asMpa99at+TEquVkG1UOqfO2xcV+Ec07xsT2ndeXdZ8N1L0qhJe2nYektjofylGXjmTnfySK%0ayrAHv33fFy6K8PcUTg8ccOdj4ualcGGxYsXCS/Nb+l55qB1tQ9Uwfd0mAHWPrs8y9sUvl4w%0aiRR11G1xumAL96gedk++t59drudGeBLxab3Oaxu9xoWLFhgkzpWd3d/RvU+KDX98zPlkeo+%0aT2TMCgQgAIEiIOD+/YynCFxdIToAS6pQ4RqOWvuFjRtv+gH8PFqgPsjU2rCkvNzpy9Tb9P2%0abOq3K3adnj82TstS+gmp96r3llka0Vb3oaP8ydRN82LiRpgp6nD68dFh8e9zWW/d18nK/zK%0aY6nvgqAurmu3jxEmfjrbffcVyFdjaDf2Tiq+2uIt+GMtOPrzZBz7dq1WpRN8HJU6rEe//tt%0a69NlpE8VkdlVVcudSXrb9yZx5t7yy/oS526UNvQp3dvu+r0p0x1T+Zyz+g97O6DaE+gL6z6%0aUqsCPl34v0uvcMSiN83MWbON6PvR9P/bLLGruXH71RfkTz+rcn1N7Ij4yprKRb6DrqxZ+q3%0aUb9DI9A1saVxDlzu1LG29hen7V/2DW62qv3Gt487ZuFXPhKWvkXEtXWv692UjAPXcG4y1cI%0aXpr9e65yGmX+EhMvebKtc/b7nUGjlnymPGYviks0tFZqO2fc15KmXhTGPh7DZIWrXvL7Mn3%0aiRLjKtoO+Miqq6gq+aM92YVie3HnnhSfmX6s6obqPZhvuGmm6uVW90t9aPaZVde43xEVffR%0av154fiKNPu9s0D7tej/5CUCbJtNSPxbNn1+v2mjb+kFFPV8G7rl7psOd/UHkkdWJSAQBCEA%0agJgQ2dQqISYVyrYZaKfbYfTfp1rXMcXW59OK/ymBjjdPw/fc/yIH7/8pZ18FfdhkwwFn3/t%0aMBXQ45+ADzJbKt8zX0jGFDHTGn6bSzfZPGTXxfJr8yFkp1/9T+bNo/44jDDk0ITu852M6Ow%0aHemLXSkOw3p+KrFTkeObWf6depIee5pRdK1WbpS6Nfxo444TIaecpJo/0B1TyrGMO699xwL%0aaKlpB+0H5xfUAt7HvDzaPoIqGm1Id0+ma1N7vF3qgFA6hYi2hfYNVuufuo7pwEH/e+MtUYt%0aIuqBu4/oByPunLqY6yqf2KdSRBTUMG3qKcT2trNXUJOnKErZ9G35aKivLp0lbM0CLBh0opm%0aOPg2SJ6auXS9i44SdpqIPMmOFY/IK6mHbpc5xpu/rOXxczGMzCmW/4JU0ZN//b56Rb35Ola%0aYvNZLkO6OITFs95V7r0HmzcPtuZ8zSQrjtfKGX9qvpMLJ3xurQz7qvr1i53BphZOne8dDUu%0areXzJzgi0Se70EepYNNBV3SAJHW19E6p08Z4wujgLOpF06F9eznL9F93hx122E569ezh7NP%0afvBkzZ7l3J63rvef9cyfSAWc6duzg9IPXeO0fqAMs6ce6bENN81hlvAY02N+ibM9HOghAAA%0aJRJxBPEWjcwLINt9w2wljkKuX2W26S0Y8+6Lhc3nJblftT1UtkW8ct7JEH7pHFSxZXy3bjx%0aqqXSO2sriOPjbrrDnng3rulfGm5mZjxGSft2HfGGXFZIjo/U1mXKmuTPe7+Bx82L6eNROdX%0aU9cztSbooCJ+QV3bCD4EPFg+/GiCI6p1sJ90fHVqCbW4ar+TkSNulfIl5YnM07VZItHPK+5%0a20dFf1ap7wP77OYMDqVDIJDS8+cVh+5l/P++0waLFi2XhokW+VfqPGXBC++g8cM9I5/rXl0%0a5lqfdGunsyXZt6T6R9fEaawSMGmUEsRj/2kIwZ/agMG3KK03/3X/fe703ubLvb0zfBz5Fvm%0aSGW9cV3xG03O+XXQaPsXKDpjovavnQ8vp9woxFDJ4rOx7fDkS/L0vmfyKp5HySquDGFyHbn%0auerHCc5cfTsd/54jwBIH/7yyaOoT0qCkueww+C3nr3FpZ1nw9cPeZGm3l8/4nzlHM6c/n7V%0aabjqg6gfkx8/udvom9j/iJXOeN42Vr7PMNPXToC6vOsCM9v/TULmgytq7yAjUKAbLXwdDU2%0aGmA6444ednzAazfOyJ0c7zSJ9Nd995m+m/+8PPSap46cjVN153jbOvbds2zgjcVZkk/+9kx%0aJ0+/7x/NqX+RmoXCv3t1BG1Nd2BB/zK/H4/4judjJbP/FDYwxPLXPKwDPRgHcl48ZIl8qB5%0admvfRAIEIACBYiFQr3uvPsm/prWovbpM2tEZ3eu1yLIgh+rXTn0Y6cPAG9RitMTEZ5pAVwf%0aC0BfbTOm8+etDUi2B2q8obMHdhu71sJUzXXnS8VVLTvnSZb4vG+ny9Nun8xP+8MPMRJ8wnQ%0aKha9eu8qfzkwei8Du+EHHuNnSvF+LcfudQ63mJsYSrNcIb0t2T6drUm49ua146N6DX4uGXN%0apc47Q+slmS1qrhfLHPJozZp3W240/Hvy8TR2bnO1eac3mN1wvf1lcuzdtH0Hp/Ndv3GrXXu%0aENlQueljTTbH5ZpG3Vu1HTeuTe7blmteNUnvbkN329YkryCO0b69es/YPoGap06loKPi6gj%0aJZV06J573QZxPB3RqZ0Rlbe7TIPIIoi6aRxjaMKi6kA8EokBg5vTkwdeMzqlV0Zcvy+9zp1%0aaFy3Dw7bfeIiPuvEumfeM/inUs+wRmYOK7O5XFQhPrXIPZhJo+uPxegLM5H2myI5COb5DCW%0a11RdVRIdQPVgQq26NXL+ZqdXSmLM5Xtz+lX+3T3ZLo2zTUvv/TZxqk1udj78K7zGWglW37Z%0aplP300KEZEthIc4a3nOk6zer/aDtB9+gaqADOulfbUIQedTm/BwLAQhAICwE/njueWmLggh%0aMi4edEMiegLo46jDnOtiC9mu78Z+3pXSHzD5XUkIAAhAIDwHt5/v5F1+Ep0CUBAIQgAAEak%0aQAEVgjbBwEAX8COjiB/hEgAAEIxJHAM88+H8dqUScIQAACRUcgngPDFF0zUmEIQAACEIAAB%0aCAAAQhAAALZEUAEZseJVBCAAAQgAAEIQAACEIAABGJBABEYi2akEhCAAAQgAAEIQAACEIAA%0aBLIjgAjMjhOpIAABCEAAAhCAAAQgAAEIxIIAIjAWzUglIAABCEAAAhCAAAQgAAEIZEegRCc%0azzWfId/75LDt5JxOgPZOZRDmG9oxy6yWXXScbJ8SHAPdnfNqSmkAAAhAIG4F63Xv12Ri2Ql%0aEeCEAAAhCAAAQgAAEIQAAC2RKYOX1aUlKjc5LicolYvqw8l+SRSos7aKSai8JCAAIQgAAEI%0aAABCEAAAhCoHQFEYO34cTQEIAABCEAAAhCAAAQgAIFIEUAERqq5KCwEIAABCEAAAhCAAAQg%0aAIHaESjp0KZF7XLgaAhAAAIQgAAEIAABCEAAAnVIYGYdnjuKpy5ZWL4iiuWmzBCAAAQgAAE%0aIQAACEIBAkRJwj6C8ctmSIqVQ82qX1PxQjoQABCAAAQhAAAIQgAAEIBBPAi1btYlnxUyt6B%0aMY26alYhCAAAQgAAEIQAACEIAABJIJIAKTmRADAQhAAAIQgAAEIAABCEAgtgQQgbFtWioGA%0aQhAAAIQgAAEIAABCEAgmQAiMJkJMRCAAAQgAAEIQAACEIAABGJLABEY26alYhCAAAQgAAEI%0aQAACEIAABJIJIAKTmRADAQhAAAIQgAAEIAABCEAgtgQQgbFtWioGAQhAAAIQgAAEIAABCEA%0agmQAiMJkJMRCAAAQgAAEIQAACEIAABGJLABEY26alYhCAAAQgAAEIQAACEIAABJIJIAKTmR%0aADAQhAAAIQgAAEIAABCEAgtgQQgbFtWioGAQhAAAIQgAAEIAABCEAgmcD/A/c7Y6g/1osCA%0aAAAAElFTkSuQmCC"/>
          <p:cNvSpPr>
            <a:spLocks noChangeAspect="1" noChangeArrowheads="1"/>
          </p:cNvSpPr>
          <p:nvPr/>
        </p:nvSpPr>
        <p:spPr bwMode="auto">
          <a:xfrm>
            <a:off x="7289643" y="3637032"/>
            <a:ext cx="111972" cy="11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14645" y="3026712"/>
            <a:ext cx="294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：汇入区域急刹导致碰撞风险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567" y="3300219"/>
            <a:ext cx="3086787" cy="208520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506874" y="5419695"/>
            <a:ext cx="294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：路口遇到黄灯急刹压停止线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0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宏观</a:t>
            </a:r>
            <a:r>
              <a:rPr lang="en-US" altLang="zh-CN" dirty="0" smtClean="0"/>
              <a:t>/</a:t>
            </a:r>
            <a:r>
              <a:rPr lang="zh-CN" altLang="en-US" dirty="0" smtClean="0"/>
              <a:t>微观评估：整体与局部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01871"/>
              </p:ext>
            </p:extLst>
          </p:nvPr>
        </p:nvGraphicFramePr>
        <p:xfrm>
          <a:off x="233994" y="917699"/>
          <a:ext cx="4318589" cy="4600194"/>
        </p:xfrm>
        <a:graphic>
          <a:graphicData uri="http://schemas.openxmlformats.org/drawingml/2006/table">
            <a:tbl>
              <a:tblPr/>
              <a:tblGrid>
                <a:gridCol w="1079647"/>
                <a:gridCol w="2750378"/>
                <a:gridCol w="488564"/>
              </a:tblGrid>
              <a:tr h="200871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大类</a:t>
                      </a:r>
                      <a:endParaRPr lang="zh-CN" altLang="en-US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指标项</a:t>
                      </a:r>
                      <a:endParaRPr lang="zh-CN" altLang="en-US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等级</a:t>
                      </a:r>
                      <a:endParaRPr lang="zh-CN" altLang="en-US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871">
                <a:tc rowSpan="2"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行驶效率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总行驶里程（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km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重要</a:t>
                      </a:r>
                      <a:endParaRPr lang="zh-CN" altLang="en-US" sz="11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平均车速（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m/s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重要</a:t>
                      </a:r>
                      <a:endParaRPr lang="zh-CN" altLang="en-US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rowSpan="4"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体感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</a:t>
                      </a:r>
                      <a:r>
                        <a:rPr lang="zh-CN" altLang="en-US" sz="1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jerk</a:t>
                      </a:r>
                      <a:r>
                        <a:rPr lang="zh-CN" altLang="en-US" sz="1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重要</a:t>
                      </a:r>
                      <a:endParaRPr lang="zh-CN" altLang="en-US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百公里急刹次数（</a:t>
                      </a:r>
                      <a:r>
                        <a:rPr lang="en-US" altLang="zh-CN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，未豁免）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百公里急刹次数（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，未豁免）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路口急刹比例（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rowSpan="2"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主车碰撞风险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最大值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</a:t>
                      </a:r>
                      <a:r>
                        <a:rPr 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mean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7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主车碰撞风险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最大值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mean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rowSpan="8"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变道　　　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变道碰撞风险比例（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重要</a:t>
                      </a:r>
                      <a:endParaRPr lang="zh-CN" altLang="en-US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百公里变道区间终点卡死次数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重要</a:t>
                      </a:r>
                      <a:endParaRPr lang="zh-CN" altLang="en-US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百公里变道次数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百公里二次变道次数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变道触发成功率（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合理速度下触发变道率（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合理速度下触发变道占比（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0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变道执行成功率（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rowSpan="3"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分岔路选择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选择错误路径百分比（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重要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选择灰度路径百分比（</a:t>
                      </a:r>
                      <a:r>
                        <a:rPr lang="en-US" altLang="zh-CN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选择最优路径百分比（</a:t>
                      </a:r>
                      <a:r>
                        <a:rPr lang="en-US" altLang="zh-CN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</a:p>
                  </a:txBody>
                  <a:tcPr marL="38604" marR="38604" marT="27023" marB="270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95221"/>
              </p:ext>
            </p:extLst>
          </p:nvPr>
        </p:nvGraphicFramePr>
        <p:xfrm>
          <a:off x="5055493" y="1565771"/>
          <a:ext cx="4752528" cy="2878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527"/>
                <a:gridCol w="2272948"/>
                <a:gridCol w="1653053"/>
              </a:tblGrid>
              <a:tr h="504055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大类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Metric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重要性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65956">
                <a:tc rowSpan="4">
                  <a:txBody>
                    <a:bodyPr/>
                    <a:lstStyle/>
                    <a:p>
                      <a:r>
                        <a:rPr lang="zh-CN" altLang="en-US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体感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急刹检测</a:t>
                      </a:r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(jerk)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重要</a:t>
                      </a:r>
                      <a:endParaRPr lang="zh-CN" altLang="en-US" sz="13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38606">
                <a:tc vMerge="1">
                  <a:txBody>
                    <a:bodyPr/>
                    <a:lstStyle/>
                    <a:p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急刹检测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无豁免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2126">
                <a:tc vMerge="1">
                  <a:txBody>
                    <a:bodyPr/>
                    <a:lstStyle/>
                    <a:p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急刹检测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(-3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，无豁免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2126">
                <a:tc vMerge="1">
                  <a:txBody>
                    <a:bodyPr/>
                    <a:lstStyle/>
                    <a:p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猛急刹检测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无豁免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重要</a:t>
                      </a:r>
                      <a:endParaRPr lang="zh-CN" altLang="en-US" sz="13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65956">
                <a:tc rowSpan="2">
                  <a:txBody>
                    <a:bodyPr/>
                    <a:lstStyle/>
                    <a:p>
                      <a:r>
                        <a:rPr lang="zh-CN" altLang="en-US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主车碰撞风险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重要</a:t>
                      </a:r>
                      <a:endParaRPr lang="zh-CN" altLang="en-US" sz="13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2126">
                <a:tc vMerge="1">
                  <a:txBody>
                    <a:bodyPr/>
                    <a:lstStyle/>
                    <a:p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主车碰撞风险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983485" y="1196439"/>
            <a:ext cx="293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路口左转遇到直行场景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7101" y="5598219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宏观评估指标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99709" y="449328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微观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评估指标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55493" y="4878139"/>
            <a:ext cx="4248472" cy="7200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如何证明仿真中给出的指标的置信度？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51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仿真平台介绍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7" y="1061715"/>
            <a:ext cx="10316922" cy="4680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67" y="1509180"/>
            <a:ext cx="10316922" cy="42330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66" y="1509180"/>
            <a:ext cx="10288981" cy="418302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65" y="1528463"/>
            <a:ext cx="10288982" cy="427822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999" y="1508004"/>
            <a:ext cx="10279848" cy="428985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3615333" y="1097719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479429" y="1097719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962799" y="1117002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9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能力边界评估：探测能力变化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11005"/>
              </p:ext>
            </p:extLst>
          </p:nvPr>
        </p:nvGraphicFramePr>
        <p:xfrm>
          <a:off x="285851" y="1376341"/>
          <a:ext cx="5561730" cy="251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4933"/>
                <a:gridCol w="300679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覆盖能力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人工语义级场景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745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实现数据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语义级挂载数量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425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实现标准覆盖的能力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应用效果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验证</a:t>
                      </a:r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pnc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发版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209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次，打回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个版本，发现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个问题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主要作用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准确探测</a:t>
                      </a:r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pnc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各项能力的微小变化，逐步形成标准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58949" y="989707"/>
            <a:ext cx="3093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能力边界测试基本情况：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640674"/>
              </p:ext>
            </p:extLst>
          </p:nvPr>
        </p:nvGraphicFramePr>
        <p:xfrm>
          <a:off x="5919589" y="845691"/>
          <a:ext cx="4248472" cy="2899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77642" y="4005829"/>
            <a:ext cx="3093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能力边界测试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11230"/>
              </p:ext>
            </p:extLst>
          </p:nvPr>
        </p:nvGraphicFramePr>
        <p:xfrm>
          <a:off x="285851" y="4317122"/>
          <a:ext cx="7124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290"/>
                <a:gridCol w="552341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优化项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优化内容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场景梳理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分能力进行场景梳理，排除冗余场景，划分场景优先级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效率提升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度量指标与场景语义相结合（预计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Q1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完成）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量化指标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形成各个能力下的量化值并上线平台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5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数据关联：高</a:t>
            </a:r>
            <a:r>
              <a:rPr lang="en-US" altLang="zh-CN" dirty="0" smtClean="0"/>
              <a:t>/</a:t>
            </a:r>
            <a:r>
              <a:rPr lang="zh-CN" altLang="en-US" dirty="0" smtClean="0"/>
              <a:t>低频场景分析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8949" y="989707"/>
            <a:ext cx="3093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数据关联基本情况：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76255"/>
              </p:ext>
            </p:extLst>
          </p:nvPr>
        </p:nvGraphicFramePr>
        <p:xfrm>
          <a:off x="233994" y="1349747"/>
          <a:ext cx="5561730" cy="21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9291"/>
                <a:gridCol w="261243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覆盖能力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实现数据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-CASE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级挂载的场景数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实现关联效果的事件数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主要作用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CN" altLang="en-US" sz="1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反推人工</a:t>
                      </a:r>
                      <a:r>
                        <a:rPr lang="en-US" altLang="zh-CN" sz="1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fuzzing</a:t>
                      </a:r>
                      <a:r>
                        <a:rPr lang="zh-CN" altLang="en-US" sz="1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场景完善</a:t>
                      </a:r>
                      <a:endParaRPr lang="en-US" altLang="zh-CN" sz="1400" baseline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分析路上问题出现频率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已在</a:t>
                      </a:r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pnc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发版中例行化，打磨应用效果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597" y="1341194"/>
            <a:ext cx="4569888" cy="25053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3725" y="3824247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前方与右前方有车辆</a:t>
            </a:r>
            <a:r>
              <a:rPr lang="en-US" altLang="zh-CN" sz="1200" dirty="0" err="1" smtClean="0"/>
              <a:t>fuz</a:t>
            </a:r>
            <a:r>
              <a:rPr lang="zh-CN" altLang="en-US" sz="1200" dirty="0" smtClean="0"/>
              <a:t>与数据关联</a:t>
            </a:r>
            <a:endParaRPr lang="zh-CN" altLang="en-US" sz="12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742676"/>
              </p:ext>
            </p:extLst>
          </p:nvPr>
        </p:nvGraphicFramePr>
        <p:xfrm>
          <a:off x="233994" y="4179267"/>
          <a:ext cx="70110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147"/>
                <a:gridCol w="5357911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优化项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优化内容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事件优化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对现有事件表达式进行细化，增加细粒度指标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人工场景优化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对关联匹配效果中人工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fuzzing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场景缺失部分进行不足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运行问题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针对场景关联中运行失败问题进行针对性解决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58949" y="3810342"/>
            <a:ext cx="3093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数据关联优化：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44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应用效果举例：发现问题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9637" y="4518099"/>
            <a:ext cx="601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4.3.7.1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版本对比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4.3.3.1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版本宏观对比：体感略微恶化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9637" y="5238179"/>
            <a:ext cx="10870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报告链接：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http://simtools.baidu-int.com/pnctest/reportView?report_id=0ae337e4-6642-4f98-ac03-102f14141849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868700"/>
            <a:ext cx="5582350" cy="254919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34721" y="1499368"/>
            <a:ext cx="474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4.3.7.1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路口直行绿灯变黄灯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微观评估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242" y="1881064"/>
            <a:ext cx="4836157" cy="216470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847581" y="4097270"/>
            <a:ext cx="521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闯黄灯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明显减少，但是新增大量急刹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-17139" y="148603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4.3.7.1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版本宏观评估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053" y="847529"/>
            <a:ext cx="730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4.3.7.1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调整黄灯持续估计时间为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秒，预期缓解闯黄灯行为</a:t>
            </a:r>
          </a:p>
        </p:txBody>
      </p:sp>
      <p:sp>
        <p:nvSpPr>
          <p:cNvPr id="18" name="矩形 17"/>
          <p:cNvSpPr/>
          <p:nvPr/>
        </p:nvSpPr>
        <p:spPr>
          <a:xfrm>
            <a:off x="6030895" y="4518099"/>
            <a:ext cx="4338962" cy="7444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闯黄灯边界是如何变化的？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8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应用效果举例：刻画问题边界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053" y="847529"/>
            <a:ext cx="730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4.3.7.1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调整黄灯持续估计时间为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秒，预期缓解闯黄灯行为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053" y="5642531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点击查看链接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717" y="0"/>
            <a:ext cx="3492604" cy="1370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82" y="1402295"/>
            <a:ext cx="8273254" cy="42612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70392" y="4577706"/>
            <a:ext cx="331665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Fail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的场景在路上是高频的吗？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98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应用效果举例：路上高</a:t>
            </a:r>
            <a:r>
              <a:rPr lang="en-US" altLang="zh-CN" dirty="0" smtClean="0"/>
              <a:t>/</a:t>
            </a:r>
            <a:r>
              <a:rPr lang="zh-CN" altLang="en-US" dirty="0" smtClean="0"/>
              <a:t>低频问题分析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39069" y="545420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4.3.3.1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版本场景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关联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结果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994" y="810081"/>
            <a:ext cx="395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Yellow_to_red_when_straight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35613" y="545420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4.3.7.1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版本场景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关联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结果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03565" y="810081"/>
            <a:ext cx="395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Yellow_to_red_when_straight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94" y="1349748"/>
            <a:ext cx="4807843" cy="37841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25" y="1179413"/>
            <a:ext cx="5094058" cy="375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9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误差分析：与实车结果对比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54951"/>
              </p:ext>
            </p:extLst>
          </p:nvPr>
        </p:nvGraphicFramePr>
        <p:xfrm>
          <a:off x="518989" y="2070497"/>
          <a:ext cx="9942435" cy="2878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470"/>
                <a:gridCol w="1961168"/>
                <a:gridCol w="2112397"/>
                <a:gridCol w="1800200"/>
                <a:gridCol w="1800200"/>
              </a:tblGrid>
              <a:tr h="504055"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Metric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1A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版本预测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fail case</a:t>
                      </a:r>
                    </a:p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(L2W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跑法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1A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版本预测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fail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比例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1A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版本实车 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fail case</a:t>
                      </a:r>
                    </a:p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(grading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跑法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1A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版本实车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fail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比例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6595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急刹检测</a:t>
                      </a:r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(jerk)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467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6.74%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7.57%(</a:t>
                      </a:r>
                      <a:r>
                        <a:rPr lang="zh-CN" altLang="en-US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0.83%)</a:t>
                      </a:r>
                      <a:endParaRPr lang="zh-CN" altLang="en-US" sz="13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3860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急刹检测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无豁免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905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13.06%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11.01%(</a:t>
                      </a:r>
                      <a:r>
                        <a:rPr lang="zh-CN" altLang="en-US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r>
                        <a:rPr lang="en-US" altLang="zh-CN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-2.05%)</a:t>
                      </a:r>
                      <a:endParaRPr lang="zh-CN" altLang="en-US" sz="13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212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急刹检测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(-3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，无豁免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391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5.64%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4.08%(</a:t>
                      </a:r>
                      <a:r>
                        <a:rPr lang="zh-CN" altLang="en-US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r>
                        <a:rPr lang="en-US" altLang="zh-CN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-1.56%</a:t>
                      </a:r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212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猛急刹检测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无豁免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171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2.47%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1.79%(</a:t>
                      </a:r>
                      <a:r>
                        <a:rPr lang="zh-CN" altLang="en-US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r>
                        <a:rPr lang="en-US" altLang="zh-CN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-0.68%)</a:t>
                      </a:r>
                      <a:endParaRPr lang="zh-CN" altLang="en-US" sz="13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6595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主车碰撞风险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753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10.87%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139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6.38%(</a:t>
                      </a:r>
                      <a:r>
                        <a:rPr lang="zh-CN" altLang="en-US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r>
                        <a:rPr lang="en-US" altLang="zh-CN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-4.49%</a:t>
                      </a:r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5212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主车碰撞风险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924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13.34%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7.71%(</a:t>
                      </a:r>
                      <a:r>
                        <a:rPr lang="zh-CN" altLang="en-US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r>
                        <a:rPr lang="en-US" altLang="zh-CN" sz="13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-5.63%)</a:t>
                      </a:r>
                      <a:endParaRPr lang="zh-CN" altLang="en-US" sz="13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40310" y="990103"/>
            <a:ext cx="6415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类场景：路口直行遇到左转车辆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离线预测集合：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10-12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月挖掘集合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(6928), L2W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跑法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车集合：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版本上路数据挖掘集合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(2180)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Grading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跑法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0310" y="5135307"/>
            <a:ext cx="98064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更多结果，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点击此处链接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726370" y="888082"/>
            <a:ext cx="3975373" cy="102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结果：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急</a:t>
            </a:r>
            <a:r>
              <a:rPr lang="zh-CN" altLang="en-US" dirty="0" smtClean="0">
                <a:solidFill>
                  <a:srgbClr val="FF0000"/>
                </a:solidFill>
              </a:rPr>
              <a:t>刹类预测误差目前在</a:t>
            </a:r>
            <a:r>
              <a:rPr lang="en-US" altLang="zh-CN" dirty="0" smtClean="0">
                <a:solidFill>
                  <a:srgbClr val="FF0000"/>
                </a:solidFill>
              </a:rPr>
              <a:t>3%</a:t>
            </a:r>
            <a:r>
              <a:rPr lang="zh-CN" altLang="en-US" dirty="0" smtClean="0">
                <a:solidFill>
                  <a:srgbClr val="FF0000"/>
                </a:solidFill>
              </a:rPr>
              <a:t>以内，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碰撞风险预测误差目前在</a:t>
            </a:r>
            <a:r>
              <a:rPr lang="en-US" altLang="zh-CN" dirty="0" smtClean="0">
                <a:solidFill>
                  <a:srgbClr val="FF0000"/>
                </a:solidFill>
              </a:rPr>
              <a:t>5%-10%</a:t>
            </a:r>
            <a:r>
              <a:rPr lang="zh-CN" altLang="en-US" dirty="0">
                <a:solidFill>
                  <a:srgbClr val="FF0000"/>
                </a:solidFill>
              </a:rPr>
              <a:t>之间</a:t>
            </a:r>
          </a:p>
        </p:txBody>
      </p:sp>
    </p:spTree>
    <p:extLst>
      <p:ext uri="{BB962C8B-B14F-4D97-AF65-F5344CB8AC3E}">
        <p14:creationId xmlns:p14="http://schemas.microsoft.com/office/powerpoint/2010/main" val="156866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559" y="24219"/>
            <a:ext cx="9934067" cy="595623"/>
          </a:xfrm>
        </p:spPr>
        <p:txBody>
          <a:bodyPr/>
          <a:lstStyle/>
          <a:p>
            <a:r>
              <a:rPr lang="zh-CN" altLang="en-US" dirty="0" smtClean="0"/>
              <a:t>误差缩小：影响因素分析</a:t>
            </a:r>
            <a:r>
              <a:rPr lang="en-US" altLang="zh-CN" dirty="0" smtClean="0"/>
              <a:t>(</a:t>
            </a:r>
            <a:r>
              <a:rPr lang="zh-CN" altLang="en-US" dirty="0" smtClean="0"/>
              <a:t>感知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预测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E193D935-C1D5-B44A-84CC-1E5108318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513539"/>
              </p:ext>
            </p:extLst>
          </p:nvPr>
        </p:nvGraphicFramePr>
        <p:xfrm>
          <a:off x="70296" y="2032162"/>
          <a:ext cx="5297389" cy="1201290"/>
        </p:xfrm>
        <a:graphic>
          <a:graphicData uri="http://schemas.openxmlformats.org/drawingml/2006/table">
            <a:tbl>
              <a:tblPr/>
              <a:tblGrid>
                <a:gridCol w="1628442">
                  <a:extLst>
                    <a:ext uri="{9D8B030D-6E8A-4147-A177-3AD203B41FA5}">
                      <a16:colId xmlns:a16="http://schemas.microsoft.com/office/drawing/2014/main" xmlns="" val="1965076412"/>
                    </a:ext>
                  </a:extLst>
                </a:gridCol>
                <a:gridCol w="1075771">
                  <a:extLst>
                    <a:ext uri="{9D8B030D-6E8A-4147-A177-3AD203B41FA5}">
                      <a16:colId xmlns:a16="http://schemas.microsoft.com/office/drawing/2014/main" xmlns="" val="4171738832"/>
                    </a:ext>
                  </a:extLst>
                </a:gridCol>
                <a:gridCol w="1211659">
                  <a:extLst>
                    <a:ext uri="{9D8B030D-6E8A-4147-A177-3AD203B41FA5}">
                      <a16:colId xmlns:a16="http://schemas.microsoft.com/office/drawing/2014/main" xmlns="" val="816850727"/>
                    </a:ext>
                  </a:extLst>
                </a:gridCol>
                <a:gridCol w="634139">
                  <a:extLst>
                    <a:ext uri="{9D8B030D-6E8A-4147-A177-3AD203B41FA5}">
                      <a16:colId xmlns:a16="http://schemas.microsoft.com/office/drawing/2014/main" xmlns="" val="1574390630"/>
                    </a:ext>
                  </a:extLst>
                </a:gridCol>
                <a:gridCol w="747378">
                  <a:extLst>
                    <a:ext uri="{9D8B030D-6E8A-4147-A177-3AD203B41FA5}">
                      <a16:colId xmlns:a16="http://schemas.microsoft.com/office/drawing/2014/main" xmlns="" val="2657207962"/>
                    </a:ext>
                  </a:extLst>
                </a:gridCol>
              </a:tblGrid>
              <a:tr h="26404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非完美感知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完美感知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diff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比例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7311473"/>
                  </a:ext>
                </a:extLst>
              </a:tr>
              <a:tr h="23431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运行里程（</a:t>
                      </a: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km）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35419.42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34070.96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74456376"/>
                  </a:ext>
                </a:extLst>
              </a:tr>
              <a:tr h="23431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31.18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29.04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-2.14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-6.86%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83011899"/>
                  </a:ext>
                </a:extLst>
              </a:tr>
              <a:tr h="23431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10.67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9.25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-1.42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-13.31%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66910800"/>
                  </a:ext>
                </a:extLst>
              </a:tr>
              <a:tr h="23431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4.93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4.35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-11.76%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1580684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8202FDAD-C8E9-8C4D-812E-BE1356A0E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5235"/>
              </p:ext>
            </p:extLst>
          </p:nvPr>
        </p:nvGraphicFramePr>
        <p:xfrm>
          <a:off x="5493486" y="2004647"/>
          <a:ext cx="5184576" cy="1228804"/>
        </p:xfrm>
        <a:graphic>
          <a:graphicData uri="http://schemas.openxmlformats.org/drawingml/2006/table">
            <a:tbl>
              <a:tblPr/>
              <a:tblGrid>
                <a:gridCol w="1563856">
                  <a:extLst>
                    <a:ext uri="{9D8B030D-6E8A-4147-A177-3AD203B41FA5}">
                      <a16:colId xmlns:a16="http://schemas.microsoft.com/office/drawing/2014/main" xmlns="" val="1271852127"/>
                    </a:ext>
                  </a:extLst>
                </a:gridCol>
                <a:gridCol w="1099544">
                  <a:extLst>
                    <a:ext uri="{9D8B030D-6E8A-4147-A177-3AD203B41FA5}">
                      <a16:colId xmlns:a16="http://schemas.microsoft.com/office/drawing/2014/main" xmlns="" val="492049885"/>
                    </a:ext>
                  </a:extLst>
                </a:gridCol>
                <a:gridCol w="1166183">
                  <a:extLst>
                    <a:ext uri="{9D8B030D-6E8A-4147-A177-3AD203B41FA5}">
                      <a16:colId xmlns:a16="http://schemas.microsoft.com/office/drawing/2014/main" xmlns="" val="2887728775"/>
                    </a:ext>
                  </a:extLst>
                </a:gridCol>
                <a:gridCol w="644177">
                  <a:extLst>
                    <a:ext uri="{9D8B030D-6E8A-4147-A177-3AD203B41FA5}">
                      <a16:colId xmlns:a16="http://schemas.microsoft.com/office/drawing/2014/main" xmlns="" val="3543836784"/>
                    </a:ext>
                  </a:extLst>
                </a:gridCol>
                <a:gridCol w="710816">
                  <a:extLst>
                    <a:ext uri="{9D8B030D-6E8A-4147-A177-3AD203B41FA5}">
                      <a16:colId xmlns:a16="http://schemas.microsoft.com/office/drawing/2014/main" xmlns="" val="825074106"/>
                    </a:ext>
                  </a:extLst>
                </a:gridCol>
              </a:tblGrid>
              <a:tr h="407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非完美感知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+</a:t>
                      </a:r>
                    </a:p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非完美预测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非完美感知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+</a:t>
                      </a:r>
                    </a:p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完美预测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diff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比例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4653182"/>
                  </a:ext>
                </a:extLst>
              </a:tr>
              <a:tr h="2053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运行里程（</a:t>
                      </a: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km）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35419.42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32717.12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1008280"/>
                  </a:ext>
                </a:extLst>
              </a:tr>
              <a:tr h="2053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31.18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22.82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-8.36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-26.81%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3316834"/>
                  </a:ext>
                </a:extLst>
              </a:tr>
              <a:tr h="2053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10.67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6.7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-3.97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-37.21%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25983846"/>
                  </a:ext>
                </a:extLst>
              </a:tr>
              <a:tr h="2053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4.93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2.89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-2.04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-41.38%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0442787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4088AA5-57BF-304D-9093-00B26BB4AF7B}"/>
              </a:ext>
            </a:extLst>
          </p:cNvPr>
          <p:cNvSpPr txBox="1"/>
          <p:nvPr/>
        </p:nvSpPr>
        <p:spPr>
          <a:xfrm>
            <a:off x="1446105" y="1635315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非完美感知</a:t>
            </a:r>
            <a:r>
              <a:rPr kumimoji="1" lang="en-US" altLang="zh-CN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vs</a:t>
            </a:r>
            <a:r>
              <a:rPr kumimoji="1" lang="zh-CN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完美感知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E9176351-D8BD-6448-AD13-C8CE07FDD4E9}"/>
              </a:ext>
            </a:extLst>
          </p:cNvPr>
          <p:cNvSpPr txBox="1"/>
          <p:nvPr/>
        </p:nvSpPr>
        <p:spPr>
          <a:xfrm>
            <a:off x="6918713" y="1598263"/>
            <a:ext cx="314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非完美预测</a:t>
            </a:r>
            <a:r>
              <a:rPr kumimoji="1" lang="en-US" altLang="zh-CN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vs</a:t>
            </a:r>
            <a:r>
              <a:rPr kumimoji="1" lang="zh-CN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完美预测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6A8AB05-8A5B-D74D-9B03-CF5344BD58EB}"/>
              </a:ext>
            </a:extLst>
          </p:cNvPr>
          <p:cNvSpPr/>
          <p:nvPr/>
        </p:nvSpPr>
        <p:spPr>
          <a:xfrm>
            <a:off x="100011" y="1110683"/>
            <a:ext cx="8153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Heiti SC Light" panose="02000000000000000000" pitchFamily="2" charset="-128"/>
                <a:ea typeface="Heiti SC Light" panose="02000000000000000000" pitchFamily="2" charset="-128"/>
              </a:rPr>
              <a:t>数据</a:t>
            </a:r>
            <a:r>
              <a:rPr kumimoji="1" lang="zh-CN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集：</a:t>
            </a:r>
            <a:r>
              <a:rPr lang="en-US" altLang="zh-CN" dirty="0" err="1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pnc_evaluation</a:t>
            </a:r>
            <a:r>
              <a:rPr lang="en-US" altLang="zh-CN" dirty="0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_</a:t>
            </a:r>
            <a:r>
              <a:rPr lang="zh-CN" altLang="en-US" dirty="0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大路网</a:t>
            </a:r>
            <a:r>
              <a:rPr lang="en-US" altLang="zh-CN" dirty="0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-9</a:t>
            </a:r>
            <a:r>
              <a:rPr lang="zh-CN" altLang="en-US" dirty="0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月</a:t>
            </a:r>
            <a:r>
              <a:rPr lang="en-US" altLang="zh-CN" dirty="0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-11</a:t>
            </a:r>
            <a:r>
              <a:rPr lang="zh-CN" altLang="en-US" dirty="0" smtClean="0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月 </a:t>
            </a:r>
            <a:r>
              <a:rPr lang="en-US" altLang="zh-CN" dirty="0" smtClean="0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</a:t>
            </a:r>
            <a:r>
              <a:rPr lang="zh-CN" altLang="en-US" dirty="0" smtClean="0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共</a:t>
            </a:r>
            <a:r>
              <a:rPr lang="en-US" altLang="zh-CN" dirty="0" smtClean="0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7.5w</a:t>
            </a:r>
            <a:r>
              <a:rPr lang="zh-CN" altLang="en-US" dirty="0" smtClean="0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场景</a:t>
            </a:r>
            <a:r>
              <a:rPr lang="en-US" altLang="zh-CN" dirty="0" smtClean="0">
                <a:solidFill>
                  <a:schemeClr val="dk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)</a:t>
            </a:r>
            <a:endParaRPr lang="en-US" altLang="zh-CN" dirty="0">
              <a:solidFill>
                <a:schemeClr val="dk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9C3D4374-DA24-674D-9148-71C77DB48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050126"/>
              </p:ext>
            </p:extLst>
          </p:nvPr>
        </p:nvGraphicFramePr>
        <p:xfrm>
          <a:off x="98469" y="3941176"/>
          <a:ext cx="5269216" cy="1225671"/>
        </p:xfrm>
        <a:graphic>
          <a:graphicData uri="http://schemas.openxmlformats.org/drawingml/2006/table">
            <a:tbl>
              <a:tblPr/>
              <a:tblGrid>
                <a:gridCol w="1591014">
                  <a:extLst>
                    <a:ext uri="{9D8B030D-6E8A-4147-A177-3AD203B41FA5}">
                      <a16:colId xmlns:a16="http://schemas.microsoft.com/office/drawing/2014/main" xmlns="" val="3318354276"/>
                    </a:ext>
                  </a:extLst>
                </a:gridCol>
                <a:gridCol w="1091087">
                  <a:extLst>
                    <a:ext uri="{9D8B030D-6E8A-4147-A177-3AD203B41FA5}">
                      <a16:colId xmlns:a16="http://schemas.microsoft.com/office/drawing/2014/main" xmlns="" val="1574236276"/>
                    </a:ext>
                  </a:extLst>
                </a:gridCol>
                <a:gridCol w="1057343">
                  <a:extLst>
                    <a:ext uri="{9D8B030D-6E8A-4147-A177-3AD203B41FA5}">
                      <a16:colId xmlns:a16="http://schemas.microsoft.com/office/drawing/2014/main" xmlns="" val="2477701466"/>
                    </a:ext>
                  </a:extLst>
                </a:gridCol>
                <a:gridCol w="742389">
                  <a:extLst>
                    <a:ext uri="{9D8B030D-6E8A-4147-A177-3AD203B41FA5}">
                      <a16:colId xmlns:a16="http://schemas.microsoft.com/office/drawing/2014/main" xmlns="" val="3656636735"/>
                    </a:ext>
                  </a:extLst>
                </a:gridCol>
                <a:gridCol w="787383">
                  <a:extLst>
                    <a:ext uri="{9D8B030D-6E8A-4147-A177-3AD203B41FA5}">
                      <a16:colId xmlns:a16="http://schemas.microsoft.com/office/drawing/2014/main" xmlns="" val="817463524"/>
                    </a:ext>
                  </a:extLst>
                </a:gridCol>
              </a:tblGrid>
              <a:tr h="40175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非完美感知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+</a:t>
                      </a:r>
                    </a:p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非完美预测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完美感知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+</a:t>
                      </a:r>
                    </a:p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完美预测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diff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比例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0099431"/>
                  </a:ext>
                </a:extLst>
              </a:tr>
              <a:tr h="20597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运行里程（</a:t>
                      </a: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km）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35419.42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32898.01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2433117"/>
                  </a:ext>
                </a:extLst>
              </a:tr>
              <a:tr h="20597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31.18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17.08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-14.1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-45.22%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09396328"/>
                  </a:ext>
                </a:extLst>
              </a:tr>
              <a:tr h="20597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10.67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3.9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-6.77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-63.45%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32725979"/>
                  </a:ext>
                </a:extLst>
              </a:tr>
              <a:tr h="20597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百公里急刹次数（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4.93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</a:rPr>
                        <a:t>1.52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-3.41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-69.17%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61294139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21F548CC-A602-DE42-A617-E9993A5F2399}"/>
              </a:ext>
            </a:extLst>
          </p:cNvPr>
          <p:cNvSpPr txBox="1"/>
          <p:nvPr/>
        </p:nvSpPr>
        <p:spPr>
          <a:xfrm>
            <a:off x="743723" y="3501554"/>
            <a:ext cx="409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非完美感知、预测</a:t>
            </a:r>
            <a:r>
              <a:rPr kumimoji="1" lang="en-US" altLang="zh-CN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vs</a:t>
            </a:r>
            <a:r>
              <a:rPr kumimoji="1" lang="zh-CN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完美感知、预测</a:t>
            </a:r>
          </a:p>
        </p:txBody>
      </p:sp>
      <p:sp>
        <p:nvSpPr>
          <p:cNvPr id="11" name="矩形 10"/>
          <p:cNvSpPr/>
          <p:nvPr/>
        </p:nvSpPr>
        <p:spPr>
          <a:xfrm>
            <a:off x="5516691" y="4014043"/>
            <a:ext cx="504056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结论：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相比感知，预测对于急刹效果的“贡献”更大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14457" y="2501015"/>
            <a:ext cx="753228" cy="732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70731" y="2538068"/>
            <a:ext cx="668400" cy="732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56871" y="4446091"/>
            <a:ext cx="668400" cy="732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0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Thank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378" y="2822883"/>
            <a:ext cx="4759672" cy="318898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33993" y="55358"/>
            <a:ext cx="7903677" cy="35014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685" indent="-342685" algn="l">
              <a:buFont typeface="Wingdings" panose="05000000000000000000" pitchFamily="2" charset="2"/>
              <a:buChar char="n"/>
            </a:pPr>
            <a:endParaRPr lang="zh-CN" altLang="en-US" sz="2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5413" y="2357859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/>
              <a:t>Q&amp;A</a:t>
            </a:r>
            <a:endParaRPr lang="zh-CN" altLang="en-US" sz="7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仿真平台运行流程图</a:t>
            </a:r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58949" y="1133723"/>
            <a:ext cx="10297144" cy="4476368"/>
            <a:chOff x="938458" y="2126940"/>
            <a:chExt cx="14263446" cy="6786497"/>
          </a:xfrm>
        </p:grpSpPr>
        <p:sp>
          <p:nvSpPr>
            <p:cNvPr id="4" name="圆角矩形 3"/>
            <p:cNvSpPr/>
            <p:nvPr/>
          </p:nvSpPr>
          <p:spPr>
            <a:xfrm>
              <a:off x="938458" y="4798273"/>
              <a:ext cx="2880320" cy="16561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70506" y="5925333"/>
              <a:ext cx="2448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Scene Store</a:t>
              </a:r>
              <a:endParaRPr lang="zh-CN" altLang="en-US" dirty="0"/>
            </a:p>
          </p:txBody>
        </p:sp>
        <p:sp>
          <p:nvSpPr>
            <p:cNvPr id="6" name="流程图: 磁盘 5"/>
            <p:cNvSpPr/>
            <p:nvPr/>
          </p:nvSpPr>
          <p:spPr>
            <a:xfrm>
              <a:off x="1370506" y="5086305"/>
              <a:ext cx="2016224" cy="839028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HDFS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289076" y="4258213"/>
              <a:ext cx="3456380" cy="1856722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073048" y="4577458"/>
              <a:ext cx="3456380" cy="1856722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850546" y="4820377"/>
              <a:ext cx="3456380" cy="202250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165989" y="6345081"/>
              <a:ext cx="4381166" cy="606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Docker Container</a:t>
              </a:r>
              <a:endParaRPr lang="zh-CN" altLang="en-US" sz="20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289076" y="5032975"/>
              <a:ext cx="2592284" cy="568321"/>
            </a:xfrm>
            <a:prstGeom prst="round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Task Engine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282594" y="5770991"/>
              <a:ext cx="2592284" cy="641179"/>
            </a:xfrm>
            <a:prstGeom prst="round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Sim-core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9547155" y="4798273"/>
              <a:ext cx="2725324" cy="16561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流程图: 磁盘 13"/>
            <p:cNvSpPr/>
            <p:nvPr/>
          </p:nvSpPr>
          <p:spPr>
            <a:xfrm>
              <a:off x="9963290" y="5053252"/>
              <a:ext cx="2016224" cy="839028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</a:rPr>
                <a:t>Hbase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93488" y="5945610"/>
              <a:ext cx="2448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Result Store</a:t>
              </a:r>
              <a:endParaRPr lang="zh-CN" altLang="en-US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657984" y="3231990"/>
              <a:ext cx="3871444" cy="568321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</a:rPr>
                <a:t>BatchJob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 Scheduler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接箭头连接符 16"/>
            <p:cNvCxnSpPr>
              <a:stCxn id="16" idx="2"/>
              <a:endCxn id="9" idx="0"/>
            </p:cNvCxnSpPr>
            <p:nvPr/>
          </p:nvCxnSpPr>
          <p:spPr>
            <a:xfrm flipH="1">
              <a:off x="6578736" y="3800311"/>
              <a:ext cx="14970" cy="10200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圆角矩形 17"/>
            <p:cNvSpPr/>
            <p:nvPr/>
          </p:nvSpPr>
          <p:spPr>
            <a:xfrm>
              <a:off x="2922306" y="2126940"/>
              <a:ext cx="7342800" cy="568321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Simulation Platform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直接箭头连接符 18"/>
            <p:cNvCxnSpPr>
              <a:stCxn id="18" idx="2"/>
              <a:endCxn id="16" idx="0"/>
            </p:cNvCxnSpPr>
            <p:nvPr/>
          </p:nvCxnSpPr>
          <p:spPr>
            <a:xfrm>
              <a:off x="6593706" y="2695261"/>
              <a:ext cx="0" cy="53672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endCxn id="4" idx="0"/>
            </p:cNvCxnSpPr>
            <p:nvPr/>
          </p:nvCxnSpPr>
          <p:spPr>
            <a:xfrm flipH="1">
              <a:off x="2378618" y="2695261"/>
              <a:ext cx="1440160" cy="21030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endCxn id="13" idx="0"/>
            </p:cNvCxnSpPr>
            <p:nvPr/>
          </p:nvCxnSpPr>
          <p:spPr>
            <a:xfrm>
              <a:off x="9055061" y="2762237"/>
              <a:ext cx="1854756" cy="203603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21"/>
            <p:cNvSpPr/>
            <p:nvPr/>
          </p:nvSpPr>
          <p:spPr>
            <a:xfrm>
              <a:off x="4657984" y="7319699"/>
              <a:ext cx="3871444" cy="568321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Resource Scheduler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436676" y="8345116"/>
              <a:ext cx="6284120" cy="568321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Hardware(CPU/MEM/GPU/DISK)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直接箭头连接符 23"/>
            <p:cNvCxnSpPr>
              <a:endCxn id="22" idx="0"/>
            </p:cNvCxnSpPr>
            <p:nvPr/>
          </p:nvCxnSpPr>
          <p:spPr>
            <a:xfrm>
              <a:off x="6570092" y="6872282"/>
              <a:ext cx="23613" cy="44741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22" idx="2"/>
              <a:endCxn id="23" idx="0"/>
            </p:cNvCxnSpPr>
            <p:nvPr/>
          </p:nvCxnSpPr>
          <p:spPr>
            <a:xfrm flipH="1">
              <a:off x="6578736" y="7888020"/>
              <a:ext cx="14970" cy="4570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4" idx="3"/>
            </p:cNvCxnSpPr>
            <p:nvPr/>
          </p:nvCxnSpPr>
          <p:spPr>
            <a:xfrm>
              <a:off x="3818778" y="5626365"/>
              <a:ext cx="1031768" cy="1093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endCxn id="13" idx="1"/>
            </p:cNvCxnSpPr>
            <p:nvPr/>
          </p:nvCxnSpPr>
          <p:spPr>
            <a:xfrm>
              <a:off x="8751930" y="5617167"/>
              <a:ext cx="795225" cy="919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27"/>
            <p:cNvSpPr/>
            <p:nvPr/>
          </p:nvSpPr>
          <p:spPr>
            <a:xfrm>
              <a:off x="12886412" y="4860602"/>
              <a:ext cx="2315492" cy="15515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3133265" y="5032975"/>
              <a:ext cx="1852614" cy="55099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 smtClean="0">
                  <a:solidFill>
                    <a:schemeClr val="tx1"/>
                  </a:solidFill>
                </a:rPr>
                <a:t>Query engine</a:t>
              </a:r>
              <a:endParaRPr lang="zh-CN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13117851" y="5722572"/>
              <a:ext cx="1852614" cy="55099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 smtClean="0">
                  <a:solidFill>
                    <a:schemeClr val="tx1"/>
                  </a:solidFill>
                </a:rPr>
                <a:t>Data Analysis</a:t>
              </a:r>
              <a:endParaRPr lang="zh-CN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接箭头连接符 30"/>
            <p:cNvCxnSpPr>
              <a:stCxn id="13" idx="3"/>
              <a:endCxn id="28" idx="1"/>
            </p:cNvCxnSpPr>
            <p:nvPr/>
          </p:nvCxnSpPr>
          <p:spPr>
            <a:xfrm>
              <a:off x="12272479" y="5626365"/>
              <a:ext cx="613933" cy="100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129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</a:t>
            </a:r>
            <a:r>
              <a:rPr lang="zh-CN" altLang="en-US" dirty="0" smtClean="0"/>
              <a:t>仿真能力一览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616647"/>
              </p:ext>
            </p:extLst>
          </p:nvPr>
        </p:nvGraphicFramePr>
        <p:xfrm>
          <a:off x="446981" y="773683"/>
          <a:ext cx="9217024" cy="517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/>
                <a:gridCol w="1800200"/>
                <a:gridCol w="3816424"/>
                <a:gridCol w="18722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能力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具体介绍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使用方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场景编辑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具备简单交互场景的创建能力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场景转化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具备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l2w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场景转化能力；具备感知完美化能力；落盘数据天级别数据转化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QA/PNC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场景挖掘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提供原子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tag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和事件表达式；具备头部问题场景的挖掘能力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QA/PNC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场景管理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具备各类数据的场景管理和检索能力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度量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度量指标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全面覆盖体感、安全、效率，指标项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140+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个；重点打磨急刹和碰撞风险类指标的准召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运行模式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Worldsim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/L2w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l2w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shadow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为主，衍生出了不少于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种不同的运行跑法，服务各类开发和测试需求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Logsim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动力学模型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PNC</a:t>
                      </a:r>
                      <a:r>
                        <a:rPr lang="zh-CN" altLang="en-US" sz="13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自研</a:t>
                      </a:r>
                      <a:r>
                        <a:rPr lang="en-US" altLang="zh-CN" sz="13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PNCSIM</a:t>
                      </a:r>
                      <a:r>
                        <a:rPr lang="zh-CN" altLang="en-US" sz="13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动力学模型上线应用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交通流模型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与同济合作构建交通流模型，应用于无限里程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QA/PNC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底层平台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稳定性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全量任务运行稳定性</a:t>
                      </a:r>
                      <a:r>
                        <a:rPr lang="zh-CN" altLang="en-US" sz="13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3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99.5%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运行效率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分位用户任务运行时间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153min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集群资源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集群共计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2400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台；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GPU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集群共计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</a:t>
                      </a:r>
                      <a:r>
                        <a:rPr lang="en-US" altLang="zh-CN" sz="13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P4</a:t>
                      </a:r>
                      <a:r>
                        <a:rPr lang="zh-CN" altLang="en-US" sz="13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</a:t>
                      </a:r>
                      <a:endParaRPr lang="zh-CN" altLang="en-US"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4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30957" y="197619"/>
            <a:ext cx="7903678" cy="244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6911" indent="-456911" algn="l" defTabSz="913821" rtl="0" eaLnBrk="1" latinLnBrk="0" hangingPunct="1">
              <a:spcBef>
                <a:spcPct val="0"/>
              </a:spcBef>
              <a:buFont typeface="Wingdings" panose="05000000000000000000" pitchFamily="2" charset="2"/>
              <a:buChar char="n"/>
              <a:defRPr sz="2799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场景编辑：简单交互场景编辑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553736"/>
              </p:ext>
            </p:extLst>
          </p:nvPr>
        </p:nvGraphicFramePr>
        <p:xfrm>
          <a:off x="446981" y="1205731"/>
          <a:ext cx="8784976" cy="33843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9580"/>
                <a:gridCol w="3834996"/>
                <a:gridCol w="2003132"/>
                <a:gridCol w="1597268"/>
              </a:tblGrid>
              <a:tr h="403033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功能点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Dreamland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CARSIM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03033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编辑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障碍物拖拽形成场景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03033">
                <a:tc rowSpan="2"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触发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简单触发：障碍物根据距离和时间触发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63142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高级触发：根据主车行为触发，碰撞时间触发等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03033">
                <a:tc rowSpan="3"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环境建模：自定义地图，环境渲染等功能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03033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动力学建模：自定义车辆动力学参数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03033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传感器建模：自定义不同传感器参数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03033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运行预览：查看障碍车、主车运行各项数据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弱支持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687341" y="4734123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场景编辑与主流软件对比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9" y="1709787"/>
            <a:ext cx="9802226" cy="38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场景转化</a:t>
            </a:r>
            <a:r>
              <a:rPr lang="en-US" altLang="zh-CN" dirty="0" smtClean="0"/>
              <a:t>: </a:t>
            </a:r>
            <a:r>
              <a:rPr lang="zh-CN" altLang="en-US" dirty="0" smtClean="0"/>
              <a:t>提升场景合理性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00746" y="780897"/>
            <a:ext cx="9618345" cy="482453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”</a:t>
            </a:r>
            <a:r>
              <a:rPr lang="zh-CN" altLang="en-US" dirty="0" smtClean="0"/>
              <a:t>合理</a:t>
            </a:r>
            <a:r>
              <a:rPr lang="en-US" altLang="zh-CN" dirty="0" smtClean="0"/>
              <a:t>”</a:t>
            </a:r>
            <a:r>
              <a:rPr lang="zh-CN" altLang="en-US" dirty="0" smtClean="0"/>
              <a:t>的场景？</a:t>
            </a:r>
            <a:endParaRPr lang="en-US" altLang="zh-CN" dirty="0" smtClean="0"/>
          </a:p>
          <a:p>
            <a:pPr lvl="1"/>
            <a:r>
              <a:rPr lang="zh-CN" altLang="en-US" sz="2000" dirty="0" smtClean="0">
                <a:effectLst/>
              </a:rPr>
              <a:t>感知引起的系列问题：如突现，抖动，</a:t>
            </a:r>
            <a:r>
              <a:rPr lang="zh-CN" altLang="en-US" sz="2000" dirty="0">
                <a:effectLst/>
              </a:rPr>
              <a:t>包围盒</a:t>
            </a:r>
            <a:r>
              <a:rPr lang="zh-CN" altLang="en-US" sz="2000" dirty="0" smtClean="0">
                <a:effectLst/>
              </a:rPr>
              <a:t>变大变小等</a:t>
            </a:r>
            <a:endParaRPr lang="en-US" altLang="zh-CN" sz="2000" dirty="0" smtClean="0">
              <a:effectLst/>
            </a:endParaRPr>
          </a:p>
          <a:p>
            <a:pPr lvl="1"/>
            <a:r>
              <a:rPr lang="zh-CN" altLang="en-US" sz="2000" dirty="0" smtClean="0">
                <a:effectLst/>
              </a:rPr>
              <a:t>交互博弈问题：障碍车“盲开”</a:t>
            </a:r>
            <a:endParaRPr lang="en-US" altLang="zh-CN" sz="2000" dirty="0" smtClean="0">
              <a:effectLst/>
            </a:endParaRPr>
          </a:p>
          <a:p>
            <a:pPr marL="400015" indent="-342900"/>
            <a:r>
              <a:rPr lang="zh-CN" altLang="en-US" dirty="0" smtClean="0"/>
              <a:t>解决方案</a:t>
            </a:r>
            <a:endParaRPr lang="en-US" altLang="zh-CN" dirty="0" smtClean="0"/>
          </a:p>
          <a:p>
            <a:pPr marL="799808" lvl="1" indent="-342900"/>
            <a:r>
              <a:rPr lang="zh-CN" altLang="en-US" sz="2000" dirty="0" smtClean="0">
                <a:effectLst/>
              </a:rPr>
              <a:t>完美感知</a:t>
            </a:r>
            <a:r>
              <a:rPr lang="en-US" altLang="zh-CN" sz="2000" dirty="0" smtClean="0">
                <a:effectLst/>
              </a:rPr>
              <a:t>+</a:t>
            </a:r>
            <a:r>
              <a:rPr lang="zh-CN" altLang="en-US" sz="2000" dirty="0" smtClean="0">
                <a:effectLst/>
              </a:rPr>
              <a:t>合理噪声</a:t>
            </a:r>
            <a:endParaRPr lang="en-US" altLang="zh-CN" sz="2000" dirty="0" smtClean="0">
              <a:effectLst/>
            </a:endParaRPr>
          </a:p>
          <a:p>
            <a:pPr marL="1199608" lvl="2" indent="-342900"/>
            <a:r>
              <a:rPr lang="zh-CN" altLang="en-US" sz="2000" dirty="0" smtClean="0">
                <a:effectLst/>
              </a:rPr>
              <a:t>完美感知：已上线，完美化</a:t>
            </a:r>
            <a:r>
              <a:rPr lang="en-US" altLang="zh-CN" sz="2000" dirty="0" smtClean="0">
                <a:effectLst/>
              </a:rPr>
              <a:t>+GE</a:t>
            </a:r>
            <a:r>
              <a:rPr lang="zh-CN" altLang="en-US" sz="2000" dirty="0" smtClean="0">
                <a:effectLst/>
              </a:rPr>
              <a:t>重建</a:t>
            </a:r>
            <a:endParaRPr lang="en-US" altLang="zh-CN" sz="2000" dirty="0" smtClean="0">
              <a:effectLst/>
            </a:endParaRPr>
          </a:p>
          <a:p>
            <a:pPr marL="1199608" lvl="2" indent="-342900"/>
            <a:r>
              <a:rPr lang="zh-CN" altLang="en-US" sz="2000" dirty="0" smtClean="0">
                <a:effectLst/>
              </a:rPr>
              <a:t>合理噪声：噪声模型，未启动。</a:t>
            </a:r>
            <a:endParaRPr lang="en-US" altLang="zh-CN" sz="2000" dirty="0" smtClean="0">
              <a:effectLst/>
            </a:endParaRPr>
          </a:p>
          <a:p>
            <a:pPr marL="799808" lvl="1" indent="-342900"/>
            <a:r>
              <a:rPr lang="zh-CN" altLang="en-US" sz="2000" dirty="0" smtClean="0">
                <a:effectLst/>
              </a:rPr>
              <a:t>交互博弈类：障碍车沿原始轨迹加减速</a:t>
            </a:r>
            <a:endParaRPr lang="en-US" altLang="zh-CN" sz="2000" dirty="0" smtClean="0">
              <a:effectLst/>
            </a:endParaRPr>
          </a:p>
          <a:p>
            <a:pPr marL="799808" lvl="1" indent="-342900"/>
            <a:endParaRPr lang="en-US" altLang="zh-CN" dirty="0" smtClean="0"/>
          </a:p>
          <a:p>
            <a:pPr lvl="1"/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095053" y="5561890"/>
            <a:ext cx="4176464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614466" y="548988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907426" y="547995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34746" y="550974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26434" y="5686045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完美感知</a:t>
            </a:r>
            <a:endParaRPr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2609149" y="5686045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加噪声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891865" y="5723115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交互博弈</a:t>
            </a:r>
            <a:endParaRPr lang="zh-CN" altLang="en-US" sz="1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991" y="1897043"/>
            <a:ext cx="4392488" cy="299440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532942" y="4851599"/>
            <a:ext cx="1800200" cy="38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障碍车“盲开”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675581" y="5124623"/>
            <a:ext cx="255840" cy="457028"/>
            <a:chOff x="1675581" y="5124623"/>
            <a:chExt cx="255840" cy="457028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1696697" y="5253729"/>
              <a:ext cx="0" cy="32792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直角三角形 15"/>
            <p:cNvSpPr/>
            <p:nvPr/>
          </p:nvSpPr>
          <p:spPr>
            <a:xfrm rot="5400000">
              <a:off x="1685425" y="5114779"/>
              <a:ext cx="236151" cy="255840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780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993" y="207311"/>
            <a:ext cx="8853947" cy="394324"/>
          </a:xfrm>
        </p:spPr>
        <p:txBody>
          <a:bodyPr/>
          <a:lstStyle/>
          <a:p>
            <a:r>
              <a:rPr lang="zh-CN" altLang="en-US" dirty="0" smtClean="0"/>
              <a:t>场景运行：多种运行模式，支持各类研发测试需求</a:t>
            </a:r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173357" y="1356963"/>
            <a:ext cx="792088" cy="33135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740586" y="1356964"/>
            <a:ext cx="576064" cy="13681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788902" y="3063312"/>
            <a:ext cx="576064" cy="19442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5319981" y="3368094"/>
            <a:ext cx="582867" cy="14138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1411" y="3525744"/>
            <a:ext cx="189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场景驱动模式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88213" y="1237829"/>
            <a:ext cx="747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影子模式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屏蔽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规划轨迹线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37233" y="1812168"/>
            <a:ext cx="36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影子模式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不屏蔽规划轨迹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20068" y="2371015"/>
            <a:ext cx="616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控制模式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固定规划轨迹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20068" y="3011160"/>
            <a:ext cx="2036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人工场景驱动模式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88213" y="3954831"/>
            <a:ext cx="212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数据场景驱动模式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40611" y="3262605"/>
            <a:ext cx="452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非完美感知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完美预测的数据场景驱动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40611" y="3895076"/>
            <a:ext cx="482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感知的数据场景驱动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19589" y="4518099"/>
            <a:ext cx="489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预测的数据场景驱动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9845" y="182152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影子模式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15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开环</a:t>
            </a:r>
            <a:r>
              <a:rPr lang="zh-CN" altLang="en-US" dirty="0" smtClean="0"/>
              <a:t>模式仿真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3673" y="1194034"/>
            <a:ext cx="1923642" cy="76945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2" dirty="0">
                <a:solidFill>
                  <a:schemeClr val="tx1"/>
                </a:solidFill>
              </a:rPr>
              <a:t>路测数据切片</a:t>
            </a:r>
          </a:p>
        </p:txBody>
      </p:sp>
      <p:sp>
        <p:nvSpPr>
          <p:cNvPr id="5" name="矩形 4"/>
          <p:cNvSpPr/>
          <p:nvPr/>
        </p:nvSpPr>
        <p:spPr>
          <a:xfrm>
            <a:off x="228671" y="2311707"/>
            <a:ext cx="1923642" cy="76945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2" dirty="0">
                <a:solidFill>
                  <a:schemeClr val="tx1"/>
                </a:solidFill>
              </a:rPr>
              <a:t>决策规划模块</a:t>
            </a:r>
            <a:endParaRPr lang="en-US" altLang="zh-CN" sz="1202" dirty="0">
              <a:solidFill>
                <a:schemeClr val="tx1"/>
              </a:solidFill>
            </a:endParaRPr>
          </a:p>
          <a:p>
            <a:pPr algn="ctr"/>
            <a:r>
              <a:rPr lang="zh-CN" altLang="en-US" sz="1202" dirty="0">
                <a:solidFill>
                  <a:schemeClr val="tx1"/>
                </a:solidFill>
              </a:rPr>
              <a:t>运行</a:t>
            </a:r>
          </a:p>
        </p:txBody>
      </p:sp>
      <p:sp>
        <p:nvSpPr>
          <p:cNvPr id="6" name="矩形 5"/>
          <p:cNvSpPr/>
          <p:nvPr/>
        </p:nvSpPr>
        <p:spPr>
          <a:xfrm>
            <a:off x="243133" y="3406222"/>
            <a:ext cx="1923642" cy="76945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2" dirty="0">
                <a:solidFill>
                  <a:schemeClr val="tx1"/>
                </a:solidFill>
              </a:rPr>
              <a:t>使用原数据中</a:t>
            </a:r>
            <a:endParaRPr lang="en-US" altLang="zh-CN" sz="1202" dirty="0">
              <a:solidFill>
                <a:schemeClr val="tx1"/>
              </a:solidFill>
            </a:endParaRPr>
          </a:p>
          <a:p>
            <a:pPr algn="ctr"/>
            <a:r>
              <a:rPr lang="zh-CN" altLang="en-US" sz="1202" dirty="0">
                <a:solidFill>
                  <a:schemeClr val="tx1"/>
                </a:solidFill>
              </a:rPr>
              <a:t>车辆信息</a:t>
            </a:r>
          </a:p>
        </p:txBody>
      </p:sp>
      <p:sp>
        <p:nvSpPr>
          <p:cNvPr id="7" name="矩形 6"/>
          <p:cNvSpPr/>
          <p:nvPr/>
        </p:nvSpPr>
        <p:spPr>
          <a:xfrm>
            <a:off x="233673" y="4629471"/>
            <a:ext cx="1923642" cy="76945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2" dirty="0">
                <a:solidFill>
                  <a:schemeClr val="tx1"/>
                </a:solidFill>
              </a:rPr>
              <a:t>对比新旧主车</a:t>
            </a:r>
            <a:endParaRPr lang="en-US" altLang="zh-CN" sz="1202" dirty="0">
              <a:solidFill>
                <a:schemeClr val="tx1"/>
              </a:solidFill>
            </a:endParaRPr>
          </a:p>
          <a:p>
            <a:pPr algn="ctr"/>
            <a:r>
              <a:rPr lang="zh-CN" altLang="en-US" sz="1202" dirty="0">
                <a:solidFill>
                  <a:schemeClr val="tx1"/>
                </a:solidFill>
              </a:rPr>
              <a:t>规划轨迹</a:t>
            </a:r>
          </a:p>
        </p:txBody>
      </p:sp>
      <p:sp>
        <p:nvSpPr>
          <p:cNvPr id="8" name="下箭头 7"/>
          <p:cNvSpPr/>
          <p:nvPr/>
        </p:nvSpPr>
        <p:spPr>
          <a:xfrm>
            <a:off x="805764" y="1963490"/>
            <a:ext cx="769457" cy="34821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2">
              <a:solidFill>
                <a:schemeClr val="tx1"/>
              </a:solidFill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805764" y="3081164"/>
            <a:ext cx="769457" cy="34821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2">
              <a:solidFill>
                <a:schemeClr val="tx1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805764" y="4254681"/>
            <a:ext cx="769457" cy="34821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2">
              <a:solidFill>
                <a:schemeClr val="tx1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951117"/>
              </p:ext>
            </p:extLst>
          </p:nvPr>
        </p:nvGraphicFramePr>
        <p:xfrm>
          <a:off x="5924533" y="3790950"/>
          <a:ext cx="4232013" cy="11875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31"/>
                <a:gridCol w="3365382"/>
              </a:tblGrid>
              <a:tr h="511086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优势</a:t>
                      </a:r>
                      <a:endParaRPr lang="zh-CN" altLang="en-US" sz="1200" dirty="0"/>
                    </a:p>
                  </a:txBody>
                  <a:tcPr marL="61069" marR="61069" marT="30534" marB="30534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能完美复现路上的场景，能验证因感知或预测导致的问题</a:t>
                      </a:r>
                      <a:endParaRPr lang="zh-CN" altLang="en-US" sz="1200" b="0" dirty="0"/>
                    </a:p>
                  </a:txBody>
                  <a:tcPr marL="61069" marR="61069" marT="30534" marB="30534"/>
                </a:tc>
              </a:tr>
              <a:tr h="676419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劣势</a:t>
                      </a:r>
                      <a:endParaRPr lang="zh-CN" altLang="en-US" sz="1200" b="1" dirty="0"/>
                    </a:p>
                  </a:txBody>
                  <a:tcPr marL="61069" marR="61069" marT="30534" marB="30534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只能对比新旧主车的</a:t>
                      </a:r>
                      <a:r>
                        <a:rPr lang="en-US" altLang="zh-CN" sz="1200" dirty="0" smtClean="0"/>
                        <a:t>planning</a:t>
                      </a:r>
                      <a:r>
                        <a:rPr lang="zh-CN" altLang="en-US" sz="1200" dirty="0" smtClean="0"/>
                        <a:t>轨迹，对决策规划模块无法给出强结论</a:t>
                      </a:r>
                      <a:endParaRPr lang="zh-CN" altLang="en-US" sz="1200" dirty="0"/>
                    </a:p>
                  </a:txBody>
                  <a:tcPr marL="61069" marR="61069" marT="30534" marB="30534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455715" y="3226459"/>
            <a:ext cx="1787930" cy="30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3" dirty="0" err="1"/>
              <a:t>Logsim</a:t>
            </a:r>
            <a:r>
              <a:rPr lang="zh-CN" altLang="en-US" sz="1403" dirty="0"/>
              <a:t>示意图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324514" y="1154992"/>
            <a:ext cx="3372999" cy="4243936"/>
            <a:chOff x="3392488" y="2100516"/>
            <a:chExt cx="5050480" cy="6354556"/>
          </a:xfrm>
        </p:grpSpPr>
        <p:sp>
          <p:nvSpPr>
            <p:cNvPr id="14" name="矩形 13"/>
            <p:cNvSpPr/>
            <p:nvPr/>
          </p:nvSpPr>
          <p:spPr>
            <a:xfrm>
              <a:off x="3402408" y="2134290"/>
              <a:ext cx="5040560" cy="189635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2">
                <a:solidFill>
                  <a:schemeClr val="tx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476757" y="2953268"/>
              <a:ext cx="2016224" cy="97343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>
                  <a:solidFill>
                    <a:schemeClr val="tx1"/>
                  </a:solidFill>
                </a:rPr>
                <a:t>感知结果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6382601" y="2917756"/>
              <a:ext cx="2016224" cy="97343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>
                  <a:solidFill>
                    <a:schemeClr val="tx1"/>
                  </a:solidFill>
                </a:rPr>
                <a:t>底盘信息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4994224" y="5621734"/>
              <a:ext cx="2016224" cy="97343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>
                  <a:solidFill>
                    <a:schemeClr val="tx1"/>
                  </a:solidFill>
                </a:rPr>
                <a:t>规划模块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4953842" y="7060089"/>
              <a:ext cx="2016224" cy="97343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>
                  <a:solidFill>
                    <a:schemeClr val="tx1"/>
                  </a:solidFill>
                </a:rPr>
                <a:t>控制模块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402408" y="2100516"/>
              <a:ext cx="1834527" cy="415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2" dirty="0"/>
                <a:t>DATA</a:t>
              </a:r>
              <a:endParaRPr lang="zh-CN" altLang="en-US" sz="1202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880249" y="2170792"/>
              <a:ext cx="2016224" cy="97343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>
                  <a:solidFill>
                    <a:schemeClr val="tx1"/>
                  </a:solidFill>
                </a:rPr>
                <a:t>规划结果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5031926" y="3832496"/>
              <a:ext cx="706428" cy="513679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7449773" y="3926704"/>
              <a:ext cx="891" cy="3598194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7" idx="4"/>
              <a:endCxn id="18" idx="0"/>
            </p:cNvCxnSpPr>
            <p:nvPr/>
          </p:nvCxnSpPr>
          <p:spPr>
            <a:xfrm flipH="1">
              <a:off x="5961954" y="6595170"/>
              <a:ext cx="40382" cy="464919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5908711" y="6633042"/>
              <a:ext cx="250352" cy="325364"/>
              <a:chOff x="6310489" y="5471342"/>
              <a:chExt cx="250352" cy="325364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6310489" y="5471342"/>
                <a:ext cx="250351" cy="325364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H="1">
                <a:off x="6310489" y="5506018"/>
                <a:ext cx="250352" cy="241026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箭头连接符 24"/>
            <p:cNvCxnSpPr/>
            <p:nvPr/>
          </p:nvCxnSpPr>
          <p:spPr>
            <a:xfrm flipH="1">
              <a:off x="3972417" y="7524898"/>
              <a:ext cx="98142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H="1">
              <a:off x="4000132" y="6108452"/>
              <a:ext cx="25245" cy="1393735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3392488" y="4266750"/>
              <a:ext cx="5040560" cy="418832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2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456863" y="4348434"/>
              <a:ext cx="1834527" cy="415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2" dirty="0"/>
                <a:t>PNC</a:t>
              </a:r>
              <a:endParaRPr lang="zh-CN" altLang="en-US" sz="1202" dirty="0"/>
            </a:p>
          </p:txBody>
        </p:sp>
        <p:cxnSp>
          <p:nvCxnSpPr>
            <p:cNvPr id="29" name="直接箭头连接符 28"/>
            <p:cNvCxnSpPr>
              <a:stCxn id="17" idx="2"/>
            </p:cNvCxnSpPr>
            <p:nvPr/>
          </p:nvCxnSpPr>
          <p:spPr>
            <a:xfrm flipH="1">
              <a:off x="4000131" y="6108452"/>
              <a:ext cx="99409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>
              <a:off x="6930800" y="7492664"/>
              <a:ext cx="51897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4986584" y="4327396"/>
              <a:ext cx="2016224" cy="97343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69" dirty="0">
                  <a:solidFill>
                    <a:schemeClr val="tx1"/>
                  </a:solidFill>
                </a:rPr>
                <a:t>预测模块</a:t>
              </a:r>
            </a:p>
          </p:txBody>
        </p:sp>
        <p:cxnSp>
          <p:nvCxnSpPr>
            <p:cNvPr id="32" name="直接箭头连接符 31"/>
            <p:cNvCxnSpPr>
              <a:stCxn id="31" idx="4"/>
            </p:cNvCxnSpPr>
            <p:nvPr/>
          </p:nvCxnSpPr>
          <p:spPr>
            <a:xfrm flipH="1">
              <a:off x="5982145" y="5300832"/>
              <a:ext cx="12551" cy="353015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257" y="1242018"/>
            <a:ext cx="4225936" cy="195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0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++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51789</TotalTime>
  <Words>3857</Words>
  <Application>Microsoft Office PowerPoint</Application>
  <PresentationFormat>自定义</PresentationFormat>
  <Paragraphs>857</Paragraphs>
  <Slides>37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Heiti SC Light</vt:lpstr>
      <vt:lpstr>Microsoft YaHei Light</vt:lpstr>
      <vt:lpstr>黑体-简 细体</vt:lpstr>
      <vt:lpstr>宋体</vt:lpstr>
      <vt:lpstr>微软雅黑</vt:lpstr>
      <vt:lpstr>Arial</vt:lpstr>
      <vt:lpstr>Calibri</vt:lpstr>
      <vt:lpstr>Wingdings</vt:lpstr>
      <vt:lpstr>++1</vt:lpstr>
      <vt:lpstr>PowerPoint 演示文稿</vt:lpstr>
      <vt:lpstr>目录</vt:lpstr>
      <vt:lpstr>仿真平台介绍</vt:lpstr>
      <vt:lpstr>仿真平台运行流程图</vt:lpstr>
      <vt:lpstr>百度仿真能力一览</vt:lpstr>
      <vt:lpstr>PowerPoint 演示文稿</vt:lpstr>
      <vt:lpstr>场景转化: 提升场景合理性</vt:lpstr>
      <vt:lpstr>场景运行：多种运行模式，支持各类研发测试需求</vt:lpstr>
      <vt:lpstr>开环模式仿真</vt:lpstr>
      <vt:lpstr>闭环模式仿真</vt:lpstr>
      <vt:lpstr>基于game engine的仿真</vt:lpstr>
      <vt:lpstr>基于Game engine的仿真</vt:lpstr>
      <vt:lpstr>场景度量：打磨急刹与碰撞类指标准召</vt:lpstr>
      <vt:lpstr>场景挖掘：头部场景挖掘能力</vt:lpstr>
      <vt:lpstr>动力学模型: 接入自研动力学模型PNCSIM</vt:lpstr>
      <vt:lpstr>交通流模型与无限里程</vt:lpstr>
      <vt:lpstr>与业界主流仿真工具对比</vt:lpstr>
      <vt:lpstr>目录</vt:lpstr>
      <vt:lpstr>研发使用仿真用途一览</vt:lpstr>
      <vt:lpstr>策略调优：头部垂类问题集合策略优化</vt:lpstr>
      <vt:lpstr>模型训练：控制强化学习与无限里程 </vt:lpstr>
      <vt:lpstr>人机对比：基于挖掘场景特征分析</vt:lpstr>
      <vt:lpstr>目录</vt:lpstr>
      <vt:lpstr>QA应用仿真能力一览</vt:lpstr>
      <vt:lpstr>QA使用仿真：各类场景在发版中应用</vt:lpstr>
      <vt:lpstr>仿真场景管理体系</vt:lpstr>
      <vt:lpstr>Feature&amp;bugfix 验证：丰富的测试集合</vt:lpstr>
      <vt:lpstr>回归测试: 版本对比发现问题</vt:lpstr>
      <vt:lpstr>宏观/微观评估：整体与局部</vt:lpstr>
      <vt:lpstr>能力边界评估：探测能力变化</vt:lpstr>
      <vt:lpstr>数据关联：高/低频场景分析</vt:lpstr>
      <vt:lpstr>应用效果举例：发现问题 </vt:lpstr>
      <vt:lpstr>应用效果举例：刻画问题边界</vt:lpstr>
      <vt:lpstr>应用效果举例：路上高/低频问题分析</vt:lpstr>
      <vt:lpstr>误差分析：与实车结果对比</vt:lpstr>
      <vt:lpstr>误差缩小：影响因素分析(感知&amp;预测)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武敏</dc:creator>
  <cp:lastModifiedBy>Han,Zheng</cp:lastModifiedBy>
  <cp:revision>1922</cp:revision>
  <dcterms:created xsi:type="dcterms:W3CDTF">2014-04-29T09:26:26Z</dcterms:created>
  <dcterms:modified xsi:type="dcterms:W3CDTF">2020-06-18T01:39:42Z</dcterms:modified>
</cp:coreProperties>
</file>

<file path=docProps/custom.xml><?xml version="1.0" encoding="utf-8"?>
<op:Properties xmlns:vt="http://schemas.openxmlformats.org/officeDocument/2006/docPropsVTypes" xmlns:op="http://schemas.openxmlformats.org/officeDocument/2006/custom-properties">
  <op:property fmtid="{D5CDD505-2E9C-101B-9397-08002B2CF9AE}" pid="2" name="_IPGFID">
    <vt:lpwstr>[DocID]=58539231-7687-4D3A-BE67-8EBA9ED35311</vt:lpwstr>
  </op:property>
  <op:property fmtid="{D5CDD505-2E9C-101B-9397-08002B2CF9AE}" pid="3" name="_IPGFLOW_P-B5F6_E-0_CV-88520CEC_CN-9029FD40">
    <vt:lpwstr>DPFPMK|3|50|1|0</vt:lpwstr>
  </op:property>
  <op:property fmtid="{D5CDD505-2E9C-101B-9397-08002B2CF9AE}" pid="4" name="_IPGFLOW_P-B5F6_E-1_FP-1_SP-1_CV-ED69C054_CN-10803BD">
    <vt:lpwstr>/V/LKETvzUBuTGueNtfnhbODK66hnBIYEk8cLXwuTlZBN3OZoyJtfd2jPMSqVS7Oaa6lyjdrV67ZOUg6IVscCuTyl7S5ch9KvudKlPnurF98nojCXBk0mE0ZUYVi5fuDrRGznhC4HpEUf9g2J39jbAMar+PIBn00skyKFfBquDwfYHTqC4h1bsFOJqHi27qAvEt7DBmuCzJLcgCw0iztbszC9vr6EjZ84M6R7Wm3r4Yoskd+mZeBHntbvJSW4RB</vt:lpwstr>
  </op:property>
  <op:property fmtid="{D5CDD505-2E9C-101B-9397-08002B2CF9AE}" pid="5" name="_IPGFLOW_P-B5F6_E-1_FP-1_SP-2_CV-8B4700D0_CN-527C42BE">
    <vt:lpwstr>+8M8j3Ae9TfgWT0oRjcfW9Hzh/3dOWF5LSpVLeDguuTs+hJI/RdzFwpu6eixlxPtBAREoUJP9B0JsYln7fsC0DhAMAzegFAowAVfC/d3HMn8OlfoLi1WX9CYTrS+nLNnaw7au5zOs0+S5rPWB+P/vIyZegb52MaKuOACLNUv0vity8cpUFyDmy3zpfAiBTiGw</vt:lpwstr>
  </op:property>
  <op:property fmtid="{D5CDD505-2E9C-101B-9397-08002B2CF9AE}" pid="6" name="_IPGFLOW_P-B5F6_E-0_FP-1_CV-60DDE677_CN-F2E81313">
    <vt:lpwstr>DPSPMK|3|448|2|0</vt:lpwstr>
  </op:property>
</op:Properties>
</file>